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454B-A0BC-4CC9-8BD9-952BAA55C228}" type="datetimeFigureOut">
              <a:rPr lang="ru-RU" smtClean="0"/>
              <a:pPr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A5B94-B365-4133-B2C8-9810ECA9F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uk.wikipedia.org/wiki/%D0%9E%D1%81%D0%B0%D0%B4%D0%BE%D0%B2%D1%96_%D0%B3%D1%96%D1%80%D1%81%D1%8C%D0%BA%D1%96_%D0%BF%D0%BE%D1%80%D0%BE%D0%B4%D0%B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5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projects\My lessons\English\Irina\nastol.com.ua-907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1528"/>
            <a:ext cx="9144000" cy="762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57288" y="2928934"/>
            <a:ext cx="7772400" cy="1470025"/>
          </a:xfrm>
        </p:spPr>
        <p:txBody>
          <a:bodyPr>
            <a:noAutofit/>
          </a:bodyPr>
          <a:lstStyle/>
          <a:p>
            <a:r>
              <a:rPr lang="uk-UA" sz="9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Impact" pitchFamily="34" charset="0"/>
              </a:rPr>
              <a:t>БІОСФЕРА</a:t>
            </a:r>
            <a:endParaRPr lang="ru-RU" sz="9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357158" y="285728"/>
            <a:ext cx="8572560" cy="500066"/>
          </a:xfrm>
          <a:prstGeom prst="homePlat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i="1" dirty="0" err="1">
                <a:solidFill>
                  <a:schemeClr val="bg1"/>
                </a:solidFill>
              </a:rPr>
              <a:t>Основні</a:t>
            </a:r>
            <a:r>
              <a:rPr lang="ru-RU" sz="2700" i="1" dirty="0">
                <a:solidFill>
                  <a:schemeClr val="bg1"/>
                </a:solidFill>
              </a:rPr>
              <a:t> </a:t>
            </a:r>
            <a:r>
              <a:rPr lang="ru-RU" sz="2700" i="1" dirty="0" err="1">
                <a:solidFill>
                  <a:schemeClr val="bg1"/>
                </a:solidFill>
              </a:rPr>
              <a:t>положення</a:t>
            </a:r>
            <a:r>
              <a:rPr lang="ru-RU" sz="2700" i="1" dirty="0">
                <a:solidFill>
                  <a:schemeClr val="bg1"/>
                </a:solidFill>
              </a:rPr>
              <a:t> </a:t>
            </a:r>
            <a:r>
              <a:rPr lang="ru-RU" sz="2700" i="1" dirty="0" err="1">
                <a:solidFill>
                  <a:schemeClr val="bg1"/>
                </a:solidFill>
              </a:rPr>
              <a:t>вчення</a:t>
            </a:r>
            <a:r>
              <a:rPr lang="ru-RU" sz="2700" i="1" dirty="0">
                <a:solidFill>
                  <a:schemeClr val="bg1"/>
                </a:solidFill>
              </a:rPr>
              <a:t> В. І. </a:t>
            </a:r>
            <a:r>
              <a:rPr lang="ru-RU" sz="2700" i="1" dirty="0" err="1">
                <a:solidFill>
                  <a:schemeClr val="bg1"/>
                </a:solidFill>
              </a:rPr>
              <a:t>Вернадського</a:t>
            </a:r>
            <a:r>
              <a:rPr lang="ru-RU" sz="2700" i="1" dirty="0">
                <a:solidFill>
                  <a:schemeClr val="bg1"/>
                </a:solidFill>
              </a:rPr>
              <a:t> про </a:t>
            </a:r>
            <a:r>
              <a:rPr lang="ru-RU" sz="2700" i="1" dirty="0" err="1">
                <a:solidFill>
                  <a:schemeClr val="bg1"/>
                </a:solidFill>
              </a:rPr>
              <a:t>біосферу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857232"/>
            <a:ext cx="87154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★ </a:t>
            </a:r>
            <a:r>
              <a:rPr lang="ru-RU" dirty="0" err="1" smtClean="0"/>
              <a:t>Цілісність</a:t>
            </a:r>
            <a:r>
              <a:rPr lang="ru-RU" dirty="0" smtClean="0"/>
              <a:t> </a:t>
            </a:r>
            <a:r>
              <a:rPr lang="ru-RU" dirty="0" err="1"/>
              <a:t>біосфери</a:t>
            </a:r>
            <a:r>
              <a:rPr lang="ru-RU" dirty="0"/>
              <a:t> </a:t>
            </a:r>
            <a:r>
              <a:rPr lang="ru-RU" dirty="0" err="1"/>
              <a:t>визначається</a:t>
            </a:r>
            <a:r>
              <a:rPr lang="ru-RU" dirty="0"/>
              <a:t> </a:t>
            </a:r>
            <a:r>
              <a:rPr lang="ru-RU" dirty="0" err="1"/>
              <a:t>самоузгодженісттю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процесів</a:t>
            </a:r>
            <a:r>
              <a:rPr lang="ru-RU" dirty="0"/>
              <a:t> в </a:t>
            </a:r>
            <a:r>
              <a:rPr lang="ru-RU" dirty="0" err="1"/>
              <a:t>біосфері</a:t>
            </a:r>
            <a:r>
              <a:rPr lang="ru-RU" dirty="0"/>
              <a:t>, </a:t>
            </a:r>
            <a:r>
              <a:rPr lang="ru-RU" dirty="0" err="1"/>
              <a:t>обмежених</a:t>
            </a:r>
            <a:r>
              <a:rPr lang="ru-RU" dirty="0"/>
              <a:t> </a:t>
            </a:r>
            <a:r>
              <a:rPr lang="ru-RU" dirty="0" err="1"/>
              <a:t>фізичними</a:t>
            </a:r>
            <a:r>
              <a:rPr lang="ru-RU" dirty="0"/>
              <a:t> константами,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радіації</a:t>
            </a:r>
            <a:r>
              <a:rPr lang="ru-RU" dirty="0"/>
              <a:t> та </a:t>
            </a:r>
            <a:r>
              <a:rPr lang="ru-RU" dirty="0" err="1"/>
              <a:t>ін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★ </a:t>
            </a:r>
            <a:r>
              <a:rPr lang="ru-RU" dirty="0" err="1" smtClean="0"/>
              <a:t>Земні</a:t>
            </a:r>
            <a:r>
              <a:rPr lang="ru-RU" dirty="0" smtClean="0"/>
              <a:t> </a:t>
            </a:r>
            <a:r>
              <a:rPr lang="ru-RU" dirty="0" err="1"/>
              <a:t>закони</a:t>
            </a:r>
            <a:r>
              <a:rPr lang="ru-RU" dirty="0"/>
              <a:t> </a:t>
            </a:r>
            <a:r>
              <a:rPr lang="ru-RU" dirty="0" err="1"/>
              <a:t>руху</a:t>
            </a:r>
            <a:r>
              <a:rPr lang="ru-RU" dirty="0"/>
              <a:t> </a:t>
            </a:r>
            <a:r>
              <a:rPr lang="ru-RU" dirty="0" err="1"/>
              <a:t>атомів</a:t>
            </a:r>
            <a:r>
              <a:rPr lang="ru-RU" dirty="0"/>
              <a:t>, </a:t>
            </a:r>
            <a:r>
              <a:rPr lang="ru-RU" dirty="0" err="1"/>
              <a:t>перетворення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 </a:t>
            </a:r>
            <a:r>
              <a:rPr lang="ru-RU" dirty="0" err="1"/>
              <a:t>є</a:t>
            </a:r>
            <a:r>
              <a:rPr lang="ru-RU" dirty="0"/>
              <a:t> </a:t>
            </a:r>
            <a:r>
              <a:rPr lang="ru-RU" dirty="0" err="1"/>
              <a:t>відображенням</a:t>
            </a:r>
            <a:r>
              <a:rPr lang="ru-RU" dirty="0"/>
              <a:t> </a:t>
            </a:r>
            <a:r>
              <a:rPr lang="ru-RU" dirty="0" err="1"/>
              <a:t>гармонії</a:t>
            </a:r>
            <a:r>
              <a:rPr lang="ru-RU" dirty="0"/>
              <a:t> космосу, </a:t>
            </a:r>
            <a:r>
              <a:rPr lang="ru-RU" dirty="0" err="1"/>
              <a:t>забезпечуючи</a:t>
            </a:r>
            <a:r>
              <a:rPr lang="ru-RU" dirty="0"/>
              <a:t> </a:t>
            </a:r>
            <a:r>
              <a:rPr lang="ru-RU" dirty="0" err="1"/>
              <a:t>гармонію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організованість</a:t>
            </a:r>
            <a:r>
              <a:rPr lang="ru-RU" dirty="0"/>
              <a:t> </a:t>
            </a:r>
            <a:r>
              <a:rPr lang="ru-RU" dirty="0" err="1"/>
              <a:t>біосфери</a:t>
            </a:r>
            <a:r>
              <a:rPr lang="ru-RU" dirty="0"/>
              <a:t>. </a:t>
            </a:r>
            <a:r>
              <a:rPr lang="ru-RU" dirty="0" err="1"/>
              <a:t>Сонце</a:t>
            </a:r>
            <a:r>
              <a:rPr lang="ru-RU" dirty="0"/>
              <a:t> як </a:t>
            </a:r>
            <a:r>
              <a:rPr lang="ru-RU" dirty="0" err="1"/>
              <a:t>основне</a:t>
            </a:r>
            <a:r>
              <a:rPr lang="ru-RU" dirty="0"/>
              <a:t> </a:t>
            </a:r>
            <a:r>
              <a:rPr lang="ru-RU" dirty="0" err="1"/>
              <a:t>джерело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 </a:t>
            </a:r>
            <a:r>
              <a:rPr lang="ru-RU" dirty="0" err="1"/>
              <a:t>біосфери</a:t>
            </a:r>
            <a:r>
              <a:rPr lang="ru-RU" dirty="0"/>
              <a:t> </a:t>
            </a:r>
            <a:r>
              <a:rPr lang="ru-RU" dirty="0" err="1"/>
              <a:t>регулює</a:t>
            </a:r>
            <a:r>
              <a:rPr lang="ru-RU" dirty="0"/>
              <a:t> </a:t>
            </a:r>
            <a:r>
              <a:rPr lang="ru-RU" dirty="0" err="1"/>
              <a:t>життєві</a:t>
            </a:r>
            <a:r>
              <a:rPr lang="ru-RU" dirty="0"/>
              <a:t> </a:t>
            </a:r>
            <a:r>
              <a:rPr lang="ru-RU" dirty="0" err="1"/>
              <a:t>процеси</a:t>
            </a:r>
            <a:r>
              <a:rPr lang="ru-RU" dirty="0"/>
              <a:t> на </a:t>
            </a:r>
            <a:r>
              <a:rPr lang="ru-RU" dirty="0" err="1"/>
              <a:t>Землі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★ Жива </a:t>
            </a:r>
            <a:r>
              <a:rPr lang="ru-RU" dirty="0" err="1"/>
              <a:t>речовина</a:t>
            </a:r>
            <a:r>
              <a:rPr lang="ru-RU" dirty="0"/>
              <a:t> </a:t>
            </a:r>
            <a:r>
              <a:rPr lang="ru-RU" dirty="0" err="1"/>
              <a:t>біосфери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найдавніших</a:t>
            </a:r>
            <a:r>
              <a:rPr lang="ru-RU" dirty="0"/>
              <a:t> </a:t>
            </a:r>
            <a:r>
              <a:rPr lang="ru-RU" dirty="0" err="1"/>
              <a:t>геологічних</a:t>
            </a:r>
            <a:r>
              <a:rPr lang="ru-RU" dirty="0"/>
              <a:t> </a:t>
            </a:r>
            <a:r>
              <a:rPr lang="ru-RU" dirty="0" err="1"/>
              <a:t>часів</a:t>
            </a:r>
            <a:r>
              <a:rPr lang="ru-RU" dirty="0"/>
              <a:t> активно </a:t>
            </a:r>
            <a:r>
              <a:rPr lang="ru-RU" dirty="0" err="1"/>
              <a:t>трансформує</a:t>
            </a:r>
            <a:r>
              <a:rPr lang="ru-RU" dirty="0"/>
              <a:t> </a:t>
            </a:r>
            <a:r>
              <a:rPr lang="ru-RU" dirty="0" err="1"/>
              <a:t>сонячну</a:t>
            </a:r>
            <a:r>
              <a:rPr lang="ru-RU" dirty="0"/>
              <a:t> </a:t>
            </a:r>
            <a:r>
              <a:rPr lang="ru-RU" dirty="0" err="1"/>
              <a:t>енергію</a:t>
            </a:r>
            <a:r>
              <a:rPr lang="ru-RU" dirty="0"/>
              <a:t> в </a:t>
            </a:r>
            <a:r>
              <a:rPr lang="ru-RU" dirty="0" err="1"/>
              <a:t>енергію</a:t>
            </a:r>
            <a:r>
              <a:rPr lang="ru-RU" dirty="0"/>
              <a:t> </a:t>
            </a:r>
            <a:r>
              <a:rPr lang="ru-RU" dirty="0" err="1"/>
              <a:t>хімічних</a:t>
            </a:r>
            <a:r>
              <a:rPr lang="ru-RU" dirty="0"/>
              <a:t> </a:t>
            </a:r>
            <a:r>
              <a:rPr lang="ru-RU" dirty="0" err="1"/>
              <a:t>зв'язків</a:t>
            </a:r>
            <a:r>
              <a:rPr lang="ru-RU" dirty="0"/>
              <a:t> </a:t>
            </a:r>
            <a:r>
              <a:rPr lang="ru-RU" dirty="0" err="1"/>
              <a:t>складних</a:t>
            </a:r>
            <a:r>
              <a:rPr lang="ru-RU" dirty="0"/>
              <a:t> </a:t>
            </a:r>
            <a:r>
              <a:rPr lang="ru-RU" dirty="0" err="1"/>
              <a:t>органічних</a:t>
            </a:r>
            <a:r>
              <a:rPr lang="ru-RU" dirty="0"/>
              <a:t> </a:t>
            </a:r>
            <a:r>
              <a:rPr lang="ru-RU" dirty="0" err="1"/>
              <a:t>речовин</a:t>
            </a:r>
            <a:r>
              <a:rPr lang="ru-RU" dirty="0"/>
              <a:t>. При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сутність</a:t>
            </a:r>
            <a:r>
              <a:rPr lang="ru-RU" dirty="0"/>
              <a:t> живого </a:t>
            </a:r>
            <a:r>
              <a:rPr lang="ru-RU" dirty="0" err="1"/>
              <a:t>постійна</a:t>
            </a:r>
            <a:r>
              <a:rPr lang="ru-RU" dirty="0"/>
              <a:t>, </a:t>
            </a:r>
            <a:r>
              <a:rPr lang="ru-RU" dirty="0" err="1"/>
              <a:t>змінюються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</a:t>
            </a:r>
            <a:r>
              <a:rPr lang="ru-RU" dirty="0" err="1"/>
              <a:t>існування</a:t>
            </a:r>
            <a:r>
              <a:rPr lang="ru-RU" dirty="0"/>
              <a:t> </a:t>
            </a:r>
            <a:r>
              <a:rPr lang="ru-RU" dirty="0" err="1"/>
              <a:t>живої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. Сама жива </a:t>
            </a:r>
            <a:r>
              <a:rPr lang="ru-RU" dirty="0" err="1"/>
              <a:t>речовина</a:t>
            </a:r>
            <a:r>
              <a:rPr lang="ru-RU" dirty="0"/>
              <a:t> не </a:t>
            </a:r>
            <a:r>
              <a:rPr lang="ru-RU" dirty="0" err="1"/>
              <a:t>є</a:t>
            </a:r>
            <a:r>
              <a:rPr lang="ru-RU" dirty="0"/>
              <a:t> </a:t>
            </a:r>
            <a:r>
              <a:rPr lang="ru-RU" dirty="0" err="1"/>
              <a:t>випадковим</a:t>
            </a:r>
            <a:r>
              <a:rPr lang="ru-RU" dirty="0"/>
              <a:t> </a:t>
            </a:r>
            <a:r>
              <a:rPr lang="ru-RU" dirty="0" err="1"/>
              <a:t>створенням</a:t>
            </a:r>
            <a:r>
              <a:rPr lang="ru-RU" dirty="0"/>
              <a:t>, а </a:t>
            </a:r>
            <a:r>
              <a:rPr lang="ru-RU" dirty="0" err="1"/>
              <a:t>є</a:t>
            </a:r>
            <a:r>
              <a:rPr lang="ru-RU" dirty="0"/>
              <a:t> результатом </a:t>
            </a:r>
            <a:r>
              <a:rPr lang="ru-RU" dirty="0" err="1"/>
              <a:t>перетворення</a:t>
            </a:r>
            <a:r>
              <a:rPr lang="ru-RU" dirty="0"/>
              <a:t> </a:t>
            </a:r>
            <a:r>
              <a:rPr lang="ru-RU" dirty="0" err="1"/>
              <a:t>сонячної</a:t>
            </a:r>
            <a:r>
              <a:rPr lang="ru-RU" dirty="0"/>
              <a:t> </a:t>
            </a:r>
            <a:r>
              <a:rPr lang="ru-RU" dirty="0" err="1"/>
              <a:t>світлової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 в </a:t>
            </a:r>
            <a:r>
              <a:rPr lang="ru-RU" dirty="0" err="1"/>
              <a:t>дійсну</a:t>
            </a:r>
            <a:r>
              <a:rPr lang="ru-RU" dirty="0"/>
              <a:t> </a:t>
            </a:r>
            <a:r>
              <a:rPr lang="ru-RU" dirty="0" err="1"/>
              <a:t>енергію</a:t>
            </a:r>
            <a:r>
              <a:rPr lang="ru-RU" dirty="0"/>
              <a:t> </a:t>
            </a:r>
            <a:r>
              <a:rPr lang="ru-RU" dirty="0" err="1"/>
              <a:t>Землі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★ Чим </a:t>
            </a:r>
            <a:r>
              <a:rPr lang="ru-RU" dirty="0" err="1"/>
              <a:t>дрібніше</a:t>
            </a:r>
            <a:r>
              <a:rPr lang="ru-RU" dirty="0"/>
              <a:t> </a:t>
            </a:r>
            <a:r>
              <a:rPr lang="ru-RU" dirty="0" err="1"/>
              <a:t>організми</a:t>
            </a:r>
            <a:r>
              <a:rPr lang="ru-RU" dirty="0"/>
              <a:t>, </a:t>
            </a:r>
            <a:r>
              <a:rPr lang="ru-RU" dirty="0" err="1"/>
              <a:t>тим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більшою</a:t>
            </a:r>
            <a:r>
              <a:rPr lang="ru-RU" dirty="0"/>
              <a:t> </a:t>
            </a:r>
            <a:r>
              <a:rPr lang="ru-RU" dirty="0" err="1"/>
              <a:t>швидкістю</a:t>
            </a:r>
            <a:r>
              <a:rPr lang="ru-RU" dirty="0"/>
              <a:t> вони </a:t>
            </a:r>
            <a:r>
              <a:rPr lang="ru-RU" dirty="0" err="1"/>
              <a:t>розмножуються</a:t>
            </a:r>
            <a:r>
              <a:rPr lang="ru-RU" dirty="0"/>
              <a:t>. </a:t>
            </a:r>
            <a:r>
              <a:rPr lang="ru-RU" dirty="0" err="1"/>
              <a:t>Швидкість</a:t>
            </a:r>
            <a:r>
              <a:rPr lang="ru-RU" dirty="0"/>
              <a:t> </a:t>
            </a:r>
            <a:r>
              <a:rPr lang="ru-RU" dirty="0" err="1"/>
              <a:t>розмноження</a:t>
            </a:r>
            <a:r>
              <a:rPr lang="ru-RU" dirty="0"/>
              <a:t>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щільності</a:t>
            </a:r>
            <a:r>
              <a:rPr lang="ru-RU" dirty="0"/>
              <a:t> </a:t>
            </a:r>
            <a:r>
              <a:rPr lang="ru-RU" dirty="0" err="1"/>
              <a:t>живої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. </a:t>
            </a:r>
            <a:r>
              <a:rPr lang="ru-RU" dirty="0" err="1"/>
              <a:t>Розтікання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 — результат </a:t>
            </a:r>
            <a:r>
              <a:rPr lang="ru-RU" dirty="0" err="1"/>
              <a:t>прояву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геохімічної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r>
              <a:rPr lang="ru-RU" dirty="0" smtClean="0"/>
              <a:t>★ </a:t>
            </a:r>
            <a:r>
              <a:rPr lang="ru-RU" dirty="0" err="1" smtClean="0"/>
              <a:t>Автотрофні</a:t>
            </a:r>
            <a:r>
              <a:rPr lang="ru-RU" dirty="0" smtClean="0"/>
              <a:t> </a:t>
            </a:r>
            <a:r>
              <a:rPr lang="ru-RU" dirty="0" err="1"/>
              <a:t>організми</a:t>
            </a:r>
            <a:r>
              <a:rPr lang="ru-RU" dirty="0"/>
              <a:t> </a:t>
            </a:r>
            <a:r>
              <a:rPr lang="ru-RU" dirty="0" err="1"/>
              <a:t>отримують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необхідні</a:t>
            </a:r>
            <a:r>
              <a:rPr lang="ru-RU" dirty="0"/>
              <a:t> для </a:t>
            </a:r>
            <a:r>
              <a:rPr lang="ru-RU" dirty="0" err="1"/>
              <a:t>життя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навколишньої</a:t>
            </a:r>
            <a:r>
              <a:rPr lang="ru-RU" dirty="0"/>
              <a:t> </a:t>
            </a:r>
            <a:r>
              <a:rPr lang="ru-RU" dirty="0" err="1"/>
              <a:t>косної</a:t>
            </a:r>
            <a:r>
              <a:rPr lang="ru-RU" dirty="0"/>
              <a:t> </a:t>
            </a:r>
            <a:r>
              <a:rPr lang="ru-RU" dirty="0" err="1"/>
              <a:t>матерії</a:t>
            </a:r>
            <a:r>
              <a:rPr lang="ru-RU" dirty="0"/>
              <a:t>. Для </a:t>
            </a:r>
            <a:r>
              <a:rPr lang="ru-RU" dirty="0" err="1"/>
              <a:t>життя</a:t>
            </a:r>
            <a:r>
              <a:rPr lang="ru-RU" dirty="0"/>
              <a:t> </a:t>
            </a:r>
            <a:r>
              <a:rPr lang="ru-RU" dirty="0" err="1"/>
              <a:t>гетеротрофів</a:t>
            </a:r>
            <a:r>
              <a:rPr lang="ru-RU" dirty="0"/>
              <a:t> </a:t>
            </a:r>
            <a:r>
              <a:rPr lang="ru-RU" dirty="0" err="1"/>
              <a:t>необхідні</a:t>
            </a:r>
            <a:r>
              <a:rPr lang="ru-RU" dirty="0"/>
              <a:t> </a:t>
            </a:r>
            <a:r>
              <a:rPr lang="ru-RU" dirty="0" err="1"/>
              <a:t>готові</a:t>
            </a:r>
            <a:r>
              <a:rPr lang="ru-RU" dirty="0"/>
              <a:t> </a:t>
            </a:r>
            <a:r>
              <a:rPr lang="ru-RU" dirty="0" err="1"/>
              <a:t>органічні</a:t>
            </a:r>
            <a:r>
              <a:rPr lang="ru-RU" dirty="0"/>
              <a:t> </a:t>
            </a:r>
            <a:r>
              <a:rPr lang="ru-RU" dirty="0" err="1"/>
              <a:t>сполуки</a:t>
            </a:r>
            <a:r>
              <a:rPr lang="ru-RU" dirty="0"/>
              <a:t>. </a:t>
            </a:r>
            <a:r>
              <a:rPr lang="ru-RU" dirty="0" err="1"/>
              <a:t>Поширення</a:t>
            </a:r>
            <a:r>
              <a:rPr lang="ru-RU" dirty="0"/>
              <a:t> </a:t>
            </a:r>
            <a:r>
              <a:rPr lang="ru-RU" dirty="0" err="1"/>
              <a:t>фотосинтезуючих</a:t>
            </a:r>
            <a:r>
              <a:rPr lang="ru-RU" dirty="0"/>
              <a:t> </a:t>
            </a:r>
            <a:r>
              <a:rPr lang="ru-RU" dirty="0" err="1"/>
              <a:t>організмів</a:t>
            </a:r>
            <a:r>
              <a:rPr lang="ru-RU" dirty="0"/>
              <a:t> (</a:t>
            </a:r>
            <a:r>
              <a:rPr lang="ru-RU" dirty="0" err="1"/>
              <a:t>автотрофів</a:t>
            </a:r>
            <a:r>
              <a:rPr lang="ru-RU" dirty="0"/>
              <a:t>) </a:t>
            </a:r>
            <a:r>
              <a:rPr lang="ru-RU" dirty="0" err="1"/>
              <a:t>обмежується</a:t>
            </a:r>
            <a:r>
              <a:rPr lang="ru-RU" dirty="0"/>
              <a:t> </a:t>
            </a:r>
            <a:r>
              <a:rPr lang="ru-RU" dirty="0" err="1"/>
              <a:t>можливістю</a:t>
            </a:r>
            <a:r>
              <a:rPr lang="ru-RU" dirty="0"/>
              <a:t> </a:t>
            </a:r>
            <a:r>
              <a:rPr lang="ru-RU" dirty="0" err="1"/>
              <a:t>проникнення</a:t>
            </a:r>
            <a:r>
              <a:rPr lang="ru-RU" dirty="0"/>
              <a:t> </a:t>
            </a:r>
            <a:r>
              <a:rPr lang="ru-RU" dirty="0" err="1"/>
              <a:t>сонячної</a:t>
            </a:r>
            <a:r>
              <a:rPr lang="ru-RU" dirty="0"/>
              <a:t> </a:t>
            </a:r>
            <a:r>
              <a:rPr lang="ru-RU" dirty="0" err="1"/>
              <a:t>енергії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871543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☆ </a:t>
            </a:r>
            <a:r>
              <a:rPr lang="ru-RU" sz="2000" dirty="0" smtClean="0"/>
              <a:t>Активна </a:t>
            </a:r>
            <a:r>
              <a:rPr lang="ru-RU" sz="2000" dirty="0" err="1"/>
              <a:t>трансформація</a:t>
            </a:r>
            <a:r>
              <a:rPr lang="ru-RU" sz="2000" dirty="0"/>
              <a:t> живою </a:t>
            </a:r>
            <a:r>
              <a:rPr lang="ru-RU" sz="2000" dirty="0" err="1"/>
              <a:t>речовиною</a:t>
            </a:r>
            <a:r>
              <a:rPr lang="ru-RU" sz="2000" dirty="0"/>
              <a:t> </a:t>
            </a:r>
            <a:r>
              <a:rPr lang="ru-RU" sz="2000" dirty="0" err="1"/>
              <a:t>космічної</a:t>
            </a:r>
            <a:r>
              <a:rPr lang="ru-RU" sz="2000" dirty="0"/>
              <a:t> </a:t>
            </a:r>
            <a:r>
              <a:rPr lang="ru-RU" sz="2000" dirty="0" err="1"/>
              <a:t>енергії</a:t>
            </a:r>
            <a:r>
              <a:rPr lang="ru-RU" sz="2000" dirty="0"/>
              <a:t> </a:t>
            </a:r>
            <a:r>
              <a:rPr lang="ru-RU" sz="2000" dirty="0" err="1"/>
              <a:t>супроводжується</a:t>
            </a:r>
            <a:r>
              <a:rPr lang="ru-RU" sz="2000" dirty="0"/>
              <a:t> </a:t>
            </a:r>
            <a:r>
              <a:rPr lang="ru-RU" sz="2000" dirty="0" err="1"/>
              <a:t>прагненням</a:t>
            </a:r>
            <a:r>
              <a:rPr lang="ru-RU" sz="2000" dirty="0"/>
              <a:t> до </a:t>
            </a:r>
            <a:r>
              <a:rPr lang="ru-RU" sz="2000" dirty="0" err="1"/>
              <a:t>максимальної</a:t>
            </a:r>
            <a:r>
              <a:rPr lang="ru-RU" sz="2000" dirty="0"/>
              <a:t> </a:t>
            </a:r>
            <a:r>
              <a:rPr lang="ru-RU" sz="2000" dirty="0" err="1"/>
              <a:t>експансії</a:t>
            </a:r>
            <a:r>
              <a:rPr lang="ru-RU" sz="2000" dirty="0"/>
              <a:t>, </a:t>
            </a:r>
            <a:r>
              <a:rPr lang="ru-RU" sz="2000" dirty="0" err="1"/>
              <a:t>прагненням</a:t>
            </a:r>
            <a:r>
              <a:rPr lang="ru-RU" sz="2000" dirty="0"/>
              <a:t> </a:t>
            </a:r>
            <a:r>
              <a:rPr lang="ru-RU" sz="2000" dirty="0" err="1"/>
              <a:t>до</a:t>
            </a:r>
            <a:r>
              <a:rPr lang="ru-RU" sz="2000" dirty="0"/>
              <a:t> </a:t>
            </a:r>
            <a:r>
              <a:rPr lang="ru-RU" sz="2000" dirty="0" err="1"/>
              <a:t>заповнення</a:t>
            </a:r>
            <a:r>
              <a:rPr lang="ru-RU" sz="2000" dirty="0"/>
              <a:t> </a:t>
            </a:r>
            <a:r>
              <a:rPr lang="ru-RU" sz="2000" dirty="0" err="1"/>
              <a:t>всього</a:t>
            </a:r>
            <a:r>
              <a:rPr lang="ru-RU" sz="2000" dirty="0"/>
              <a:t> </a:t>
            </a:r>
            <a:r>
              <a:rPr lang="ru-RU" sz="2000" dirty="0" err="1"/>
              <a:t>можливого</a:t>
            </a:r>
            <a:r>
              <a:rPr lang="ru-RU" sz="2000" dirty="0"/>
              <a:t> простору. Цей </a:t>
            </a:r>
            <a:r>
              <a:rPr lang="ru-RU" sz="2000" dirty="0" err="1"/>
              <a:t>процес</a:t>
            </a:r>
            <a:r>
              <a:rPr lang="ru-RU" sz="2000" dirty="0"/>
              <a:t> В. І. </a:t>
            </a:r>
            <a:r>
              <a:rPr lang="ru-RU" sz="2000" dirty="0" err="1"/>
              <a:t>Вернадський</a:t>
            </a:r>
            <a:r>
              <a:rPr lang="ru-RU" sz="2000" dirty="0"/>
              <a:t> назвав «</a:t>
            </a:r>
            <a:r>
              <a:rPr lang="ru-RU" sz="2000" dirty="0" err="1"/>
              <a:t>тиском</a:t>
            </a:r>
            <a:r>
              <a:rPr lang="ru-RU" sz="2000" dirty="0"/>
              <a:t> </a:t>
            </a:r>
            <a:r>
              <a:rPr lang="ru-RU" sz="2000" dirty="0" err="1"/>
              <a:t>життя</a:t>
            </a:r>
            <a:r>
              <a:rPr lang="ru-RU" sz="2000" dirty="0"/>
              <a:t>».</a:t>
            </a:r>
          </a:p>
          <a:p>
            <a:endParaRPr lang="ru-RU" sz="2000" dirty="0" smtClean="0"/>
          </a:p>
          <a:p>
            <a:r>
              <a:rPr lang="ru-RU" sz="2000" dirty="0" smtClean="0"/>
              <a:t>☆ Формами </a:t>
            </a:r>
            <a:r>
              <a:rPr lang="ru-RU" sz="2000" dirty="0" err="1"/>
              <a:t>знаходження</a:t>
            </a:r>
            <a:r>
              <a:rPr lang="ru-RU" sz="2000" dirty="0"/>
              <a:t> </a:t>
            </a:r>
            <a:r>
              <a:rPr lang="ru-RU" sz="2000" dirty="0" err="1"/>
              <a:t>хімічних</a:t>
            </a:r>
            <a:r>
              <a:rPr lang="ru-RU" sz="2000" dirty="0"/>
              <a:t> </a:t>
            </a:r>
            <a:r>
              <a:rPr lang="ru-RU" sz="2000" dirty="0" err="1"/>
              <a:t>елементів</a:t>
            </a:r>
            <a:r>
              <a:rPr lang="ru-RU" sz="2000" dirty="0"/>
              <a:t> </a:t>
            </a:r>
            <a:r>
              <a:rPr lang="ru-RU" sz="2000" dirty="0" err="1"/>
              <a:t>є</a:t>
            </a:r>
            <a:r>
              <a:rPr lang="ru-RU" sz="2000" dirty="0"/>
              <a:t> </a:t>
            </a:r>
            <a:r>
              <a:rPr lang="ru-RU" sz="2000" dirty="0" err="1"/>
              <a:t>гірські</a:t>
            </a:r>
            <a:r>
              <a:rPr lang="ru-RU" sz="2000" dirty="0"/>
              <a:t> породи, </a:t>
            </a:r>
            <a:r>
              <a:rPr lang="ru-RU" sz="2000" dirty="0" err="1"/>
              <a:t>мінерали</a:t>
            </a:r>
            <a:r>
              <a:rPr lang="ru-RU" sz="2000" dirty="0"/>
              <a:t>, магма, </a:t>
            </a:r>
            <a:r>
              <a:rPr lang="ru-RU" sz="2000" dirty="0" err="1"/>
              <a:t>розсіяні</a:t>
            </a:r>
            <a:r>
              <a:rPr lang="ru-RU" sz="2000" dirty="0"/>
              <a:t> </a:t>
            </a:r>
            <a:r>
              <a:rPr lang="ru-RU" sz="2000" dirty="0" err="1"/>
              <a:t>елементи</a:t>
            </a:r>
            <a:r>
              <a:rPr lang="ru-RU" sz="2000" dirty="0"/>
              <a:t> </a:t>
            </a:r>
            <a:r>
              <a:rPr lang="ru-RU" sz="2000" dirty="0" err="1"/>
              <a:t>і</a:t>
            </a:r>
            <a:r>
              <a:rPr lang="ru-RU" sz="2000" dirty="0"/>
              <a:t> жива </a:t>
            </a:r>
            <a:r>
              <a:rPr lang="ru-RU" sz="2000" dirty="0" err="1"/>
              <a:t>речовина</a:t>
            </a:r>
            <a:r>
              <a:rPr lang="ru-RU" sz="2000" dirty="0"/>
              <a:t>. У </a:t>
            </a:r>
            <a:r>
              <a:rPr lang="ru-RU" sz="2000" dirty="0" err="1"/>
              <a:t>земній</a:t>
            </a:r>
            <a:r>
              <a:rPr lang="ru-RU" sz="2000" dirty="0"/>
              <a:t> </a:t>
            </a:r>
            <a:r>
              <a:rPr lang="ru-RU" sz="2000" dirty="0" err="1"/>
              <a:t>корі</a:t>
            </a:r>
            <a:r>
              <a:rPr lang="ru-RU" sz="2000" dirty="0"/>
              <a:t> </a:t>
            </a:r>
            <a:r>
              <a:rPr lang="ru-RU" sz="2000" dirty="0" err="1"/>
              <a:t>відбуваються</a:t>
            </a:r>
            <a:r>
              <a:rPr lang="ru-RU" sz="2000" dirty="0"/>
              <a:t> </a:t>
            </a:r>
            <a:r>
              <a:rPr lang="ru-RU" sz="2000" dirty="0" err="1"/>
              <a:t>постійні</a:t>
            </a:r>
            <a:r>
              <a:rPr lang="ru-RU" sz="2000" dirty="0"/>
              <a:t> </a:t>
            </a:r>
            <a:r>
              <a:rPr lang="ru-RU" sz="2000" dirty="0" err="1"/>
              <a:t>перетворення</a:t>
            </a:r>
            <a:r>
              <a:rPr lang="ru-RU" sz="2000" dirty="0"/>
              <a:t> </a:t>
            </a:r>
            <a:r>
              <a:rPr lang="ru-RU" sz="2000" dirty="0" err="1"/>
              <a:t>речовин</a:t>
            </a:r>
            <a:r>
              <a:rPr lang="ru-RU" sz="2000" dirty="0"/>
              <a:t>, </a:t>
            </a:r>
            <a:r>
              <a:rPr lang="ru-RU" sz="2000" dirty="0" err="1"/>
              <a:t>кругообіг</a:t>
            </a:r>
            <a:r>
              <a:rPr lang="ru-RU" sz="2000" dirty="0"/>
              <a:t>, </a:t>
            </a:r>
            <a:r>
              <a:rPr lang="ru-RU" sz="2000" dirty="0" err="1"/>
              <a:t>рух</a:t>
            </a:r>
            <a:r>
              <a:rPr lang="ru-RU" sz="2000" dirty="0"/>
              <a:t> </a:t>
            </a:r>
            <a:r>
              <a:rPr lang="ru-RU" sz="2000" dirty="0" err="1"/>
              <a:t>атомів</a:t>
            </a:r>
            <a:r>
              <a:rPr lang="ru-RU" sz="2000" dirty="0"/>
              <a:t> </a:t>
            </a:r>
            <a:r>
              <a:rPr lang="ru-RU" sz="2000" dirty="0" err="1"/>
              <a:t>і</a:t>
            </a:r>
            <a:r>
              <a:rPr lang="ru-RU" sz="2000" dirty="0"/>
              <a:t> молекул.</a:t>
            </a:r>
          </a:p>
          <a:p>
            <a:endParaRPr lang="ru-RU" sz="2000" dirty="0" smtClean="0"/>
          </a:p>
          <a:p>
            <a:r>
              <a:rPr lang="ru-RU" sz="2000" dirty="0" smtClean="0"/>
              <a:t>☆ </a:t>
            </a:r>
            <a:r>
              <a:rPr lang="ru-RU" sz="2000" dirty="0" err="1" smtClean="0"/>
              <a:t>Поширення</a:t>
            </a:r>
            <a:r>
              <a:rPr lang="ru-RU" sz="2000" dirty="0" smtClean="0"/>
              <a:t> </a:t>
            </a:r>
            <a:r>
              <a:rPr lang="ru-RU" sz="2000" dirty="0" err="1"/>
              <a:t>життя</a:t>
            </a:r>
            <a:r>
              <a:rPr lang="ru-RU" sz="2000" dirty="0"/>
              <a:t> на </a:t>
            </a:r>
            <a:r>
              <a:rPr lang="ru-RU" sz="2000" dirty="0" err="1"/>
              <a:t>нашій</a:t>
            </a:r>
            <a:r>
              <a:rPr lang="ru-RU" sz="2000" dirty="0"/>
              <a:t> </a:t>
            </a:r>
            <a:r>
              <a:rPr lang="ru-RU" sz="2000" dirty="0" err="1"/>
              <a:t>планеті</a:t>
            </a:r>
            <a:r>
              <a:rPr lang="ru-RU" sz="2000" dirty="0"/>
              <a:t> </a:t>
            </a:r>
            <a:r>
              <a:rPr lang="ru-RU" sz="2000" dirty="0" err="1"/>
              <a:t>визначається</a:t>
            </a:r>
            <a:r>
              <a:rPr lang="ru-RU" sz="2000" dirty="0"/>
              <a:t> полем </a:t>
            </a:r>
            <a:r>
              <a:rPr lang="ru-RU" sz="2000" dirty="0" err="1"/>
              <a:t>стійкості</a:t>
            </a:r>
            <a:r>
              <a:rPr lang="ru-RU" sz="2000" dirty="0"/>
              <a:t> </a:t>
            </a:r>
            <a:r>
              <a:rPr lang="ru-RU" sz="2000" dirty="0" err="1"/>
              <a:t>зелених</a:t>
            </a:r>
            <a:r>
              <a:rPr lang="ru-RU" sz="2000" dirty="0"/>
              <a:t> </a:t>
            </a:r>
            <a:r>
              <a:rPr lang="ru-RU" sz="2000" dirty="0" err="1"/>
              <a:t>рослин</a:t>
            </a:r>
            <a:r>
              <a:rPr lang="ru-RU" sz="2000" dirty="0"/>
              <a:t>. </a:t>
            </a:r>
            <a:r>
              <a:rPr lang="ru-RU" sz="2000" dirty="0" err="1"/>
              <a:t>Максимальне</a:t>
            </a:r>
            <a:r>
              <a:rPr lang="ru-RU" sz="2000" dirty="0"/>
              <a:t> поле </a:t>
            </a:r>
            <a:r>
              <a:rPr lang="ru-RU" sz="2000" dirty="0" err="1"/>
              <a:t>життя</a:t>
            </a:r>
            <a:r>
              <a:rPr lang="ru-RU" sz="2000" dirty="0"/>
              <a:t> </a:t>
            </a:r>
            <a:r>
              <a:rPr lang="ru-RU" sz="2000" dirty="0" err="1"/>
              <a:t>обмежується</a:t>
            </a:r>
            <a:r>
              <a:rPr lang="ru-RU" sz="2000" dirty="0"/>
              <a:t> </a:t>
            </a:r>
            <a:r>
              <a:rPr lang="ru-RU" sz="2000" dirty="0" err="1"/>
              <a:t>крайніми</a:t>
            </a:r>
            <a:r>
              <a:rPr lang="ru-RU" sz="2000" dirty="0"/>
              <a:t> межами </a:t>
            </a:r>
            <a:r>
              <a:rPr lang="ru-RU" sz="2000" dirty="0" err="1"/>
              <a:t>виживання</a:t>
            </a:r>
            <a:r>
              <a:rPr lang="ru-RU" sz="2000" dirty="0"/>
              <a:t> </a:t>
            </a:r>
            <a:r>
              <a:rPr lang="ru-RU" sz="2000" dirty="0" err="1"/>
              <a:t>організмів</a:t>
            </a:r>
            <a:r>
              <a:rPr lang="ru-RU" sz="2000" dirty="0"/>
              <a:t>, яке </a:t>
            </a:r>
            <a:r>
              <a:rPr lang="ru-RU" sz="2000" dirty="0" err="1"/>
              <a:t>залежить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стійкості</a:t>
            </a:r>
            <a:r>
              <a:rPr lang="ru-RU" sz="2000" dirty="0"/>
              <a:t> </a:t>
            </a:r>
            <a:r>
              <a:rPr lang="ru-RU" sz="2000" dirty="0" err="1"/>
              <a:t>хімічних</a:t>
            </a:r>
            <a:r>
              <a:rPr lang="ru-RU" sz="2000" dirty="0"/>
              <a:t> </a:t>
            </a:r>
            <a:r>
              <a:rPr lang="ru-RU" sz="2000" dirty="0" err="1"/>
              <a:t>сполук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становлять</a:t>
            </a:r>
            <a:r>
              <a:rPr lang="ru-RU" sz="2000" dirty="0"/>
              <a:t> живу </a:t>
            </a:r>
            <a:r>
              <a:rPr lang="ru-RU" sz="2000" dirty="0" err="1"/>
              <a:t>речовину</a:t>
            </a:r>
            <a:r>
              <a:rPr lang="ru-RU" sz="2000" dirty="0"/>
              <a:t>, до </a:t>
            </a:r>
            <a:r>
              <a:rPr lang="ru-RU" sz="2000" dirty="0" err="1"/>
              <a:t>певних</a:t>
            </a:r>
            <a:r>
              <a:rPr lang="ru-RU" sz="2000" dirty="0"/>
              <a:t> умов </a:t>
            </a:r>
            <a:r>
              <a:rPr lang="ru-RU" sz="2000" dirty="0" err="1"/>
              <a:t>середовища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r>
              <a:rPr lang="ru-RU" sz="2000" dirty="0" smtClean="0"/>
              <a:t>☆ </a:t>
            </a:r>
            <a:r>
              <a:rPr lang="ru-RU" sz="2000" dirty="0" err="1" smtClean="0"/>
              <a:t>Кількість</a:t>
            </a:r>
            <a:r>
              <a:rPr lang="ru-RU" sz="2000" dirty="0" smtClean="0"/>
              <a:t> </a:t>
            </a:r>
            <a:r>
              <a:rPr lang="ru-RU" sz="2000" dirty="0" err="1"/>
              <a:t>живої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 в </a:t>
            </a:r>
            <a:r>
              <a:rPr lang="ru-RU" sz="2000" dirty="0" err="1"/>
              <a:t>біосфері</a:t>
            </a:r>
            <a:r>
              <a:rPr lang="ru-RU" sz="2000" dirty="0"/>
              <a:t> </a:t>
            </a:r>
            <a:r>
              <a:rPr lang="ru-RU" sz="2000" dirty="0" err="1"/>
              <a:t>постійна</a:t>
            </a:r>
            <a:r>
              <a:rPr lang="ru-RU" sz="2000" dirty="0"/>
              <a:t> </a:t>
            </a:r>
            <a:r>
              <a:rPr lang="ru-RU" sz="2000" dirty="0" err="1"/>
              <a:t>і</a:t>
            </a:r>
            <a:r>
              <a:rPr lang="ru-RU" sz="2000" dirty="0"/>
              <a:t> </a:t>
            </a:r>
            <a:r>
              <a:rPr lang="ru-RU" sz="2000" dirty="0" err="1"/>
              <a:t>відповідає</a:t>
            </a:r>
            <a:r>
              <a:rPr lang="ru-RU" sz="2000" dirty="0"/>
              <a:t> </a:t>
            </a:r>
            <a:r>
              <a:rPr lang="ru-RU" sz="2000" dirty="0" err="1"/>
              <a:t>кількості</a:t>
            </a:r>
            <a:r>
              <a:rPr lang="ru-RU" sz="2000" dirty="0"/>
              <a:t> </a:t>
            </a:r>
            <a:r>
              <a:rPr lang="ru-RU" sz="2000" dirty="0" err="1"/>
              <a:t>газів</a:t>
            </a:r>
            <a:r>
              <a:rPr lang="ru-RU" sz="2000" dirty="0"/>
              <a:t> </a:t>
            </a:r>
            <a:r>
              <a:rPr lang="ru-RU" sz="2000" dirty="0" err="1"/>
              <a:t>в</a:t>
            </a:r>
            <a:r>
              <a:rPr lang="ru-RU" sz="2000" dirty="0"/>
              <a:t> </a:t>
            </a:r>
            <a:r>
              <a:rPr lang="ru-RU" sz="2000" dirty="0" err="1"/>
              <a:t>атмосфері</a:t>
            </a:r>
            <a:r>
              <a:rPr lang="ru-RU" sz="2000" dirty="0"/>
              <a:t>, перш за все </a:t>
            </a:r>
            <a:r>
              <a:rPr lang="ru-RU" sz="2000" dirty="0" err="1"/>
              <a:t>кисню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r>
              <a:rPr lang="ru-RU" sz="2000" dirty="0" smtClean="0"/>
              <a:t>☆ </a:t>
            </a:r>
            <a:r>
              <a:rPr lang="ru-RU" sz="2000" dirty="0" err="1" smtClean="0"/>
              <a:t>Будь-яка</a:t>
            </a:r>
            <a:r>
              <a:rPr lang="ru-RU" sz="2000" dirty="0" smtClean="0"/>
              <a:t> </a:t>
            </a:r>
            <a:r>
              <a:rPr lang="ru-RU" sz="2000" dirty="0"/>
              <a:t>система </a:t>
            </a:r>
            <a:r>
              <a:rPr lang="ru-RU" sz="2000" dirty="0" err="1"/>
              <a:t>досягає</a:t>
            </a:r>
            <a:r>
              <a:rPr lang="ru-RU" sz="2000" dirty="0"/>
              <a:t> </a:t>
            </a:r>
            <a:r>
              <a:rPr lang="ru-RU" sz="2000" dirty="0" err="1"/>
              <a:t>стійкої</a:t>
            </a:r>
            <a:r>
              <a:rPr lang="ru-RU" sz="2000" dirty="0"/>
              <a:t> </a:t>
            </a:r>
            <a:r>
              <a:rPr lang="ru-RU" sz="2000" dirty="0" err="1"/>
              <a:t>рівноваги</a:t>
            </a:r>
            <a:r>
              <a:rPr lang="ru-RU" sz="2000" dirty="0"/>
              <a:t>, при </a:t>
            </a:r>
            <a:r>
              <a:rPr lang="ru-RU" sz="2000" dirty="0" err="1"/>
              <a:t>якому</a:t>
            </a:r>
            <a:r>
              <a:rPr lang="ru-RU" sz="2000" dirty="0"/>
              <a:t> </a:t>
            </a:r>
            <a:r>
              <a:rPr lang="ru-RU" sz="2000" dirty="0" err="1"/>
              <a:t>вільна</a:t>
            </a:r>
            <a:r>
              <a:rPr lang="ru-RU" sz="2000" dirty="0"/>
              <a:t> </a:t>
            </a:r>
            <a:r>
              <a:rPr lang="ru-RU" sz="2000" dirty="0" err="1"/>
              <a:t>енергія</a:t>
            </a:r>
            <a:r>
              <a:rPr lang="ru-RU" sz="2000" dirty="0"/>
              <a:t> </a:t>
            </a:r>
            <a:r>
              <a:rPr lang="ru-RU" sz="2000" dirty="0" err="1"/>
              <a:t>системи</a:t>
            </a:r>
            <a:r>
              <a:rPr lang="ru-RU" sz="2000" dirty="0"/>
              <a:t> </a:t>
            </a:r>
            <a:r>
              <a:rPr lang="ru-RU" sz="2000" dirty="0" err="1"/>
              <a:t>наближається</a:t>
            </a:r>
            <a:r>
              <a:rPr lang="ru-RU" sz="2000" dirty="0"/>
              <a:t> до нуля.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Взаємодія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оболонками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86190"/>
            <a:ext cx="8229600" cy="2471742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Атмосфера</a:t>
            </a:r>
            <a:r>
              <a:rPr lang="ru-RU" sz="1800" dirty="0" smtClean="0"/>
              <a:t> </a:t>
            </a:r>
            <a:r>
              <a:rPr lang="ru-RU" sz="1800" dirty="0" err="1"/>
              <a:t>Вплив</a:t>
            </a:r>
            <a:r>
              <a:rPr lang="ru-RU" sz="1800" dirty="0"/>
              <a:t> </a:t>
            </a:r>
            <a:r>
              <a:rPr lang="ru-RU" sz="1800" dirty="0" err="1"/>
              <a:t>організмів</a:t>
            </a:r>
            <a:r>
              <a:rPr lang="ru-RU" sz="1800" dirty="0"/>
              <a:t> </a:t>
            </a:r>
            <a:r>
              <a:rPr lang="ru-RU" sz="1800" dirty="0" err="1"/>
              <a:t>пов'язаний</a:t>
            </a:r>
            <a:r>
              <a:rPr lang="ru-RU" sz="1800" dirty="0"/>
              <a:t> </a:t>
            </a:r>
            <a:r>
              <a:rPr lang="ru-RU" sz="1800" dirty="0" err="1"/>
              <a:t>з</a:t>
            </a:r>
            <a:r>
              <a:rPr lang="ru-RU" sz="1800" dirty="0"/>
              <a:t> </a:t>
            </a:r>
            <a:r>
              <a:rPr lang="ru-RU" sz="1800" dirty="0" smtClean="0"/>
              <a:t>фотосинтезом. </a:t>
            </a:r>
            <a:r>
              <a:rPr lang="ru-RU" sz="1800" dirty="0" err="1"/>
              <a:t>Рослини</a:t>
            </a:r>
            <a:r>
              <a:rPr lang="ru-RU" sz="1800" dirty="0"/>
              <a:t> </a:t>
            </a:r>
            <a:r>
              <a:rPr lang="ru-RU" sz="1800" dirty="0" err="1"/>
              <a:t>поглинають</a:t>
            </a:r>
            <a:r>
              <a:rPr lang="ru-RU" sz="1800" dirty="0"/>
              <a:t> </a:t>
            </a:r>
            <a:r>
              <a:rPr lang="ru-RU" sz="1800" dirty="0" err="1" smtClean="0"/>
              <a:t>вуглекислий</a:t>
            </a:r>
            <a:r>
              <a:rPr lang="ru-RU" sz="1800" dirty="0" smtClean="0"/>
              <a:t> газ</a:t>
            </a:r>
            <a:r>
              <a:rPr lang="ru-RU" sz="1800" dirty="0"/>
              <a:t> </a:t>
            </a:r>
            <a:r>
              <a:rPr lang="ru-RU" sz="1800" dirty="0" err="1"/>
              <a:t>і</a:t>
            </a:r>
            <a:r>
              <a:rPr lang="ru-RU" sz="1800" dirty="0"/>
              <a:t> </a:t>
            </a:r>
            <a:r>
              <a:rPr lang="ru-RU" sz="1800" dirty="0" err="1"/>
              <a:t>виділяють</a:t>
            </a:r>
            <a:r>
              <a:rPr lang="ru-RU" sz="1800" dirty="0"/>
              <a:t> </a:t>
            </a:r>
            <a:r>
              <a:rPr lang="ru-RU" sz="1800" dirty="0" err="1" smtClean="0"/>
              <a:t>кисень</a:t>
            </a:r>
            <a:r>
              <a:rPr lang="ru-RU" sz="1800" dirty="0" smtClean="0"/>
              <a:t>. </a:t>
            </a:r>
            <a:r>
              <a:rPr lang="ru-RU" sz="1800" dirty="0" err="1"/>
              <a:t>Тваринний</a:t>
            </a:r>
            <a:r>
              <a:rPr lang="ru-RU" sz="1800" dirty="0"/>
              <a:t> </a:t>
            </a:r>
            <a:r>
              <a:rPr lang="ru-RU" sz="1800" dirty="0" err="1"/>
              <a:t>світ</a:t>
            </a:r>
            <a:r>
              <a:rPr lang="ru-RU" sz="1800" dirty="0"/>
              <a:t> </a:t>
            </a:r>
            <a:r>
              <a:rPr lang="ru-RU" sz="1800" dirty="0" err="1"/>
              <a:t>можуть</a:t>
            </a:r>
            <a:r>
              <a:rPr lang="ru-RU" sz="1800" dirty="0"/>
              <a:t> </a:t>
            </a:r>
            <a:r>
              <a:rPr lang="ru-RU" sz="1800" dirty="0" err="1"/>
              <a:t>тільки</a:t>
            </a:r>
            <a:r>
              <a:rPr lang="ru-RU" sz="1800" dirty="0"/>
              <a:t> </a:t>
            </a:r>
            <a:r>
              <a:rPr lang="ru-RU" sz="1800" dirty="0" err="1"/>
              <a:t>насичувати</a:t>
            </a:r>
            <a:r>
              <a:rPr lang="ru-RU" sz="1800" dirty="0"/>
              <a:t> атмосферу </a:t>
            </a:r>
            <a:r>
              <a:rPr lang="ru-RU" sz="1800" dirty="0" err="1"/>
              <a:t>вуглекислим</a:t>
            </a:r>
            <a:r>
              <a:rPr lang="ru-RU" sz="1800" dirty="0"/>
              <a:t> газом, </a:t>
            </a:r>
            <a:r>
              <a:rPr lang="ru-RU" sz="1800" dirty="0" err="1"/>
              <a:t>поглинаючи</a:t>
            </a:r>
            <a:r>
              <a:rPr lang="ru-RU" sz="1800" dirty="0"/>
              <a:t> </a:t>
            </a:r>
            <a:r>
              <a:rPr lang="ru-RU" sz="1800" dirty="0" err="1"/>
              <a:t>кисень</a:t>
            </a:r>
            <a:r>
              <a:rPr lang="ru-RU" sz="1800" dirty="0"/>
              <a:t> для потреб </a:t>
            </a:r>
            <a:r>
              <a:rPr lang="ru-RU" sz="1800" dirty="0" err="1" smtClean="0"/>
              <a:t>метаболізму</a:t>
            </a:r>
            <a:r>
              <a:rPr lang="ru-RU" sz="1800" dirty="0" smtClean="0"/>
              <a:t>. </a:t>
            </a:r>
            <a:r>
              <a:rPr lang="ru-RU" sz="1800" dirty="0"/>
              <a:t>Таким чином </a:t>
            </a:r>
            <a:r>
              <a:rPr lang="ru-RU" sz="1800" dirty="0" err="1"/>
              <a:t>організми</a:t>
            </a:r>
            <a:r>
              <a:rPr lang="ru-RU" sz="1800" dirty="0"/>
              <a:t> </a:t>
            </a:r>
            <a:r>
              <a:rPr lang="ru-RU" sz="1800" dirty="0" err="1"/>
              <a:t>регулюють</a:t>
            </a:r>
            <a:r>
              <a:rPr lang="ru-RU" sz="1800" dirty="0"/>
              <a:t> </a:t>
            </a:r>
            <a:r>
              <a:rPr lang="ru-RU" sz="1800" dirty="0" err="1"/>
              <a:t>вміст</a:t>
            </a:r>
            <a:r>
              <a:rPr lang="ru-RU" sz="1800" dirty="0"/>
              <a:t> </a:t>
            </a:r>
            <a:r>
              <a:rPr lang="ru-RU" sz="1800" dirty="0" err="1"/>
              <a:t>цих</a:t>
            </a:r>
            <a:r>
              <a:rPr lang="ru-RU" sz="1800" dirty="0"/>
              <a:t> </a:t>
            </a:r>
            <a:r>
              <a:rPr lang="ru-RU" sz="1800" dirty="0" err="1"/>
              <a:t>газів</a:t>
            </a:r>
            <a:r>
              <a:rPr lang="ru-RU" sz="1800" dirty="0"/>
              <a:t> у </a:t>
            </a:r>
            <a:r>
              <a:rPr lang="ru-RU" sz="1800" dirty="0" err="1"/>
              <a:t>атмосфері</a:t>
            </a:r>
            <a:r>
              <a:rPr lang="ru-RU" sz="1800" dirty="0"/>
              <a:t>.</a:t>
            </a:r>
          </a:p>
          <a:p>
            <a:r>
              <a:rPr lang="ru-RU" sz="1800" b="1" dirty="0" err="1" smtClean="0"/>
              <a:t>Гідросфера</a:t>
            </a:r>
            <a:r>
              <a:rPr lang="ru-RU" sz="1800" dirty="0" smtClean="0"/>
              <a:t>. </a:t>
            </a:r>
            <a:r>
              <a:rPr lang="ru-RU" sz="1800" dirty="0" err="1"/>
              <a:t>Організми</a:t>
            </a:r>
            <a:r>
              <a:rPr lang="ru-RU" sz="1800" dirty="0"/>
              <a:t> </a:t>
            </a:r>
            <a:r>
              <a:rPr lang="ru-RU" sz="1800" dirty="0" err="1"/>
              <a:t>забирають</a:t>
            </a:r>
            <a:r>
              <a:rPr lang="ru-RU" sz="1800" dirty="0"/>
              <a:t> </a:t>
            </a:r>
            <a:r>
              <a:rPr lang="ru-RU" sz="1800" dirty="0" err="1"/>
              <a:t>з</a:t>
            </a:r>
            <a:r>
              <a:rPr lang="ru-RU" sz="1800" dirty="0"/>
              <a:t> води </a:t>
            </a:r>
            <a:r>
              <a:rPr lang="ru-RU" sz="1800" dirty="0" err="1"/>
              <a:t>морів</a:t>
            </a:r>
            <a:r>
              <a:rPr lang="ru-RU" sz="1800" dirty="0"/>
              <a:t> </a:t>
            </a:r>
            <a:r>
              <a:rPr lang="ru-RU" sz="1800" dirty="0" err="1"/>
              <a:t>і</a:t>
            </a:r>
            <a:r>
              <a:rPr lang="ru-RU" sz="1800" dirty="0"/>
              <a:t> </a:t>
            </a:r>
            <a:r>
              <a:rPr lang="ru-RU" sz="1800" dirty="0" err="1"/>
              <a:t>океанів</a:t>
            </a:r>
            <a:r>
              <a:rPr lang="ru-RU" sz="1800" dirty="0"/>
              <a:t> </a:t>
            </a:r>
            <a:r>
              <a:rPr lang="ru-RU" sz="1800" dirty="0" err="1"/>
              <a:t>необхідні</a:t>
            </a:r>
            <a:r>
              <a:rPr lang="ru-RU" sz="1800" dirty="0"/>
              <a:t> </a:t>
            </a:r>
            <a:r>
              <a:rPr lang="ru-RU" sz="1800" dirty="0" err="1"/>
              <a:t>речовини</a:t>
            </a:r>
            <a:r>
              <a:rPr lang="ru-RU" sz="1800" dirty="0"/>
              <a:t> (особливо </a:t>
            </a:r>
            <a:r>
              <a:rPr lang="ru-RU" sz="1800" dirty="0" err="1" smtClean="0"/>
              <a:t>кальцій</a:t>
            </a:r>
            <a:r>
              <a:rPr lang="ru-RU" sz="1800" dirty="0" smtClean="0"/>
              <a:t>) </a:t>
            </a:r>
            <a:r>
              <a:rPr lang="ru-RU" sz="1800" dirty="0"/>
              <a:t>на </a:t>
            </a:r>
            <a:r>
              <a:rPr lang="ru-RU" sz="1800" dirty="0" err="1"/>
              <a:t>побудову</a:t>
            </a:r>
            <a:r>
              <a:rPr lang="ru-RU" sz="1800" dirty="0"/>
              <a:t> </a:t>
            </a:r>
            <a:r>
              <a:rPr lang="ru-RU" sz="1800" dirty="0" err="1"/>
              <a:t>своїх</a:t>
            </a:r>
            <a:r>
              <a:rPr lang="ru-RU" sz="1800" dirty="0"/>
              <a:t> </a:t>
            </a:r>
            <a:r>
              <a:rPr lang="ru-RU" sz="1800" dirty="0" err="1" smtClean="0"/>
              <a:t>кістяків</a:t>
            </a:r>
            <a:r>
              <a:rPr lang="ru-RU" sz="1800" dirty="0" smtClean="0"/>
              <a:t>,</a:t>
            </a:r>
            <a:r>
              <a:rPr lang="ru-RU" sz="1800" dirty="0"/>
              <a:t> </a:t>
            </a:r>
            <a:r>
              <a:rPr lang="ru-RU" sz="1800" dirty="0" err="1" smtClean="0"/>
              <a:t>панцирів</a:t>
            </a:r>
            <a:r>
              <a:rPr lang="ru-RU" sz="1800" dirty="0" smtClean="0"/>
              <a:t>,</a:t>
            </a:r>
            <a:r>
              <a:rPr lang="ru-RU" sz="1800" dirty="0"/>
              <a:t> </a:t>
            </a:r>
            <a:r>
              <a:rPr lang="ru-RU" sz="1800" dirty="0" err="1" smtClean="0"/>
              <a:t>черепашок</a:t>
            </a:r>
            <a:r>
              <a:rPr lang="ru-RU" sz="1800" dirty="0" smtClean="0"/>
              <a:t>,</a:t>
            </a:r>
            <a:r>
              <a:rPr lang="ru-RU" sz="1800" dirty="0"/>
              <a:t> </a:t>
            </a:r>
            <a:r>
              <a:rPr lang="ru-RU" sz="1800" dirty="0" err="1" smtClean="0"/>
              <a:t>мушель</a:t>
            </a:r>
            <a:r>
              <a:rPr lang="ru-RU" sz="1800" dirty="0" smtClean="0"/>
              <a:t>.</a:t>
            </a:r>
            <a:endParaRPr lang="ru-RU" sz="1800" dirty="0"/>
          </a:p>
          <a:p>
            <a:r>
              <a:rPr lang="ru-RU" sz="1800" b="1" dirty="0" err="1" smtClean="0"/>
              <a:t>Літосфера</a:t>
            </a:r>
            <a:r>
              <a:rPr lang="ru-RU" sz="1800" dirty="0" smtClean="0"/>
              <a:t>. </a:t>
            </a:r>
            <a:r>
              <a:rPr lang="ru-RU" sz="1800" dirty="0"/>
              <a:t>З </a:t>
            </a:r>
            <a:r>
              <a:rPr lang="ru-RU" sz="1800" dirty="0" err="1"/>
              <a:t>решток</a:t>
            </a:r>
            <a:r>
              <a:rPr lang="ru-RU" sz="1800" dirty="0"/>
              <a:t> </a:t>
            </a:r>
            <a:r>
              <a:rPr lang="ru-RU" sz="1800" dirty="0" err="1"/>
              <a:t>організмів</a:t>
            </a:r>
            <a:r>
              <a:rPr lang="ru-RU" sz="1800" dirty="0"/>
              <a:t> </a:t>
            </a:r>
            <a:r>
              <a:rPr lang="ru-RU" sz="1800" dirty="0" err="1"/>
              <a:t>утворюються</a:t>
            </a:r>
            <a:r>
              <a:rPr lang="ru-RU" sz="1800" dirty="0"/>
              <a:t> </a:t>
            </a:r>
            <a:r>
              <a:rPr lang="ru-RU" sz="1800" dirty="0" err="1" smtClean="0"/>
              <a:t>осадові</a:t>
            </a:r>
            <a:r>
              <a:rPr lang="ru-RU" sz="1800" dirty="0" smtClean="0">
                <a:hlinkClick r:id="rId2" tooltip="Осадові гірські породи"/>
              </a:rPr>
              <a:t> </a:t>
            </a:r>
            <a:r>
              <a:rPr lang="ru-RU" sz="1800" dirty="0" err="1" smtClean="0"/>
              <a:t>гірські</a:t>
            </a:r>
            <a:r>
              <a:rPr lang="ru-RU" sz="1800" dirty="0" smtClean="0"/>
              <a:t> породи</a:t>
            </a:r>
            <a:r>
              <a:rPr lang="ru-RU" sz="1800" dirty="0"/>
              <a:t> </a:t>
            </a:r>
            <a:r>
              <a:rPr lang="ru-RU" sz="1800" dirty="0" err="1"/>
              <a:t>органічного</a:t>
            </a:r>
            <a:r>
              <a:rPr lang="ru-RU" sz="1800" dirty="0"/>
              <a:t> </a:t>
            </a:r>
            <a:r>
              <a:rPr lang="ru-RU" sz="1800" dirty="0" err="1"/>
              <a:t>походження</a:t>
            </a:r>
            <a:r>
              <a:rPr lang="ru-RU" sz="1800" dirty="0"/>
              <a:t> </a:t>
            </a:r>
            <a:r>
              <a:rPr lang="ru-RU" sz="1800" dirty="0" err="1" smtClean="0"/>
              <a:t>вапняки,торф,кам’яне</a:t>
            </a:r>
            <a:r>
              <a:rPr lang="ru-RU" sz="1800" dirty="0" smtClean="0"/>
              <a:t> </a:t>
            </a:r>
            <a:r>
              <a:rPr lang="ru-RU" sz="1800" dirty="0" err="1" smtClean="0"/>
              <a:t>вугілля</a:t>
            </a:r>
            <a:r>
              <a:rPr lang="ru-RU" sz="1800" dirty="0" smtClean="0"/>
              <a:t>), </a:t>
            </a:r>
            <a:r>
              <a:rPr lang="ru-RU" sz="1800" dirty="0"/>
              <a:t>а </a:t>
            </a:r>
            <a:r>
              <a:rPr lang="ru-RU" sz="1800" dirty="0" err="1"/>
              <a:t>також</a:t>
            </a:r>
            <a:r>
              <a:rPr lang="ru-RU" sz="1800" dirty="0"/>
              <a:t> </a:t>
            </a:r>
            <a:r>
              <a:rPr lang="ru-RU" sz="1800" dirty="0" err="1"/>
              <a:t>деякі</a:t>
            </a:r>
            <a:r>
              <a:rPr lang="ru-RU" sz="1800" dirty="0"/>
              <a:t> </a:t>
            </a:r>
            <a:r>
              <a:rPr lang="ru-RU" sz="1800" dirty="0" err="1"/>
              <a:t>форми</a:t>
            </a:r>
            <a:r>
              <a:rPr lang="ru-RU" sz="1800" dirty="0"/>
              <a:t> </a:t>
            </a:r>
            <a:r>
              <a:rPr lang="ru-RU" sz="1800" dirty="0" err="1"/>
              <a:t>поверхні</a:t>
            </a:r>
            <a:r>
              <a:rPr lang="ru-RU" sz="1800" dirty="0"/>
              <a:t> </a:t>
            </a:r>
            <a:r>
              <a:rPr lang="ru-RU" sz="1800" dirty="0" smtClean="0"/>
              <a:t>. </a:t>
            </a:r>
            <a:endParaRPr lang="ru-RU" sz="1800" dirty="0"/>
          </a:p>
          <a:p>
            <a:endParaRPr lang="ru-RU" sz="1800" dirty="0"/>
          </a:p>
        </p:txBody>
      </p:sp>
      <p:pic>
        <p:nvPicPr>
          <p:cNvPr id="5122" name="Picture 2" descr="C:\Users\tari4ok\Downloads\06d8bfeb91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2809875" cy="2105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123" name="Picture 3" descr="D:\My projects\My lessons\English\Irina\гидросфера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142984"/>
            <a:ext cx="2857488" cy="2143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124" name="Picture 4" descr="D:\My projects\My lessons\English\Irina\litosfe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142984"/>
            <a:ext cx="2595554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uk-UA" dirty="0" smtClean="0"/>
              <a:t>Що таке біосфера?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214950"/>
            <a:ext cx="8229600" cy="141127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b="1" dirty="0" smtClean="0"/>
              <a:t>     Біосфера</a:t>
            </a:r>
            <a:r>
              <a:rPr lang="uk-UA" dirty="0" smtClean="0"/>
              <a:t> це — сфера </a:t>
            </a:r>
            <a:r>
              <a:rPr lang="uk-UA" b="1" dirty="0" smtClean="0"/>
              <a:t>активного життя</a:t>
            </a:r>
            <a:r>
              <a:rPr lang="uk-UA" dirty="0" smtClean="0"/>
              <a:t>, </a:t>
            </a:r>
          </a:p>
          <a:p>
            <a:pPr algn="ctr">
              <a:buNone/>
            </a:pPr>
            <a:r>
              <a:rPr lang="uk-UA" dirty="0"/>
              <a:t> </a:t>
            </a:r>
            <a:r>
              <a:rPr lang="uk-UA" dirty="0" smtClean="0"/>
              <a:t>    що охоплює нижню частину атмосфери, гідросферу і верхню частину літосфери.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5918" y="1000108"/>
            <a:ext cx="5429288" cy="4010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Історія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929198"/>
            <a:ext cx="8229600" cy="4525963"/>
          </a:xfrm>
        </p:spPr>
        <p:txBody>
          <a:bodyPr>
            <a:normAutofit/>
          </a:bodyPr>
          <a:lstStyle/>
          <a:p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Перші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уявлення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про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біосферу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як «область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життя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» та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зовнішню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оболонку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Землі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належать </a:t>
            </a:r>
            <a:r>
              <a:rPr b="1" dirty="0" lang="ru-RU" smtClean="0" sz="2000">
                <a:latin charset="0" pitchFamily="18" typeface="Times New Roman"/>
                <a:cs charset="0" pitchFamily="18" typeface="Times New Roman"/>
              </a:rPr>
              <a:t>Ж.Ю.Ламарку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.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Термін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«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біосфера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»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вперше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застосував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 </a:t>
            </a:r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австрійський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 геолог </a:t>
            </a:r>
            <a:r>
              <a:rPr b="1" dirty="0" lang="ru-RU" smtClean="0" sz="2000">
                <a:latin charset="0" pitchFamily="18" typeface="Times New Roman"/>
                <a:cs charset="0" pitchFamily="18" typeface="Times New Roman"/>
              </a:rPr>
              <a:t>Е.Зюсс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(1875) </a:t>
            </a:r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називаючи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ним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окрему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оболонку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Землі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наповнену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 </a:t>
            </a:r>
            <a:r>
              <a:rPr dirty="0" err="1" lang="ru-RU" smtClean="0" sz="2000">
                <a:latin charset="0" pitchFamily="18" typeface="Times New Roman"/>
                <a:cs charset="0" pitchFamily="18" typeface="Times New Roman"/>
              </a:rPr>
              <a:t>життям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. 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Детально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вчення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про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біосферу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z="2000">
                <a:latin charset="0" pitchFamily="18" typeface="Times New Roman"/>
                <a:cs charset="0" pitchFamily="18" typeface="Times New Roman"/>
              </a:rPr>
              <a:t>розробив</a:t>
            </a:r>
            <a:r>
              <a:rPr dirty="0" lang="ru-RU" sz="2000">
                <a:latin charset="0" pitchFamily="18" typeface="Times New Roman"/>
                <a:cs charset="0" pitchFamily="18" typeface="Times New Roman"/>
              </a:rPr>
              <a:t> </a:t>
            </a:r>
            <a:r>
              <a:rPr b="1" dirty="0" lang="uk-UA" smtClean="0" sz="2000">
                <a:latin charset="0" pitchFamily="18" typeface="Times New Roman"/>
                <a:cs charset="0" pitchFamily="18" typeface="Times New Roman"/>
              </a:rPr>
              <a:t>В.І. Вернадський</a:t>
            </a:r>
            <a:r>
              <a:rPr dirty="0" lang="ru-RU" smtClean="0" sz="2000">
                <a:latin charset="0" pitchFamily="18" typeface="Times New Roman"/>
                <a:cs charset="0" pitchFamily="18" typeface="Times New Roman"/>
              </a:rPr>
              <a:t>. </a:t>
            </a:r>
            <a:endParaRPr dirty="0" lang="ru-RU" sz="20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My projects\My lessons\English\Irina\250px-Jean-baptiste_lamarck2.jpg" id="205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864588" cy="2772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My projects\My lessons\English\Irina\220px-Eduard_Suess00.jpg" id="2051" name="Picture 3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00430" y="1928802"/>
            <a:ext cx="279400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My projects\My lessons\English\Irina\Вернадський_Іван_Васильович_1860.jpg" id="2052" name="Picture 4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412243" y="1928802"/>
            <a:ext cx="2160285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34" y="214290"/>
            <a:ext cx="821537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err="1"/>
              <a:t>Біосфера</a:t>
            </a:r>
            <a:r>
              <a:rPr lang="ru-RU" sz="1600" dirty="0"/>
              <a:t> </a:t>
            </a:r>
            <a:r>
              <a:rPr lang="ru-RU" sz="1600" dirty="0" err="1"/>
              <a:t>охоплює</a:t>
            </a:r>
            <a:r>
              <a:rPr lang="ru-RU" sz="1600" dirty="0"/>
              <a:t> </a:t>
            </a:r>
            <a:r>
              <a:rPr lang="ru-RU" sz="1600" dirty="0" err="1"/>
              <a:t>нижні</a:t>
            </a:r>
            <a:r>
              <a:rPr lang="ru-RU" sz="1600" dirty="0"/>
              <a:t> </a:t>
            </a:r>
            <a:r>
              <a:rPr lang="ru-RU" sz="1600" dirty="0" err="1"/>
              <a:t>шари</a:t>
            </a:r>
            <a:r>
              <a:rPr lang="ru-RU" sz="1600" dirty="0"/>
              <a:t> атмосфери до </a:t>
            </a:r>
            <a:r>
              <a:rPr lang="ru-RU" sz="1600" dirty="0" err="1"/>
              <a:t>висоти</a:t>
            </a:r>
            <a:r>
              <a:rPr lang="ru-RU" sz="1600" dirty="0"/>
              <a:t> </a:t>
            </a:r>
            <a:r>
              <a:rPr lang="ru-RU" sz="1600" dirty="0" err="1"/>
              <a:t>близько</a:t>
            </a:r>
            <a:r>
              <a:rPr lang="ru-RU" sz="1600" dirty="0"/>
              <a:t> 11 км, всю </a:t>
            </a:r>
            <a:r>
              <a:rPr lang="ru-RU" sz="1600" dirty="0" err="1"/>
              <a:t>гідросферу</a:t>
            </a:r>
            <a:r>
              <a:rPr lang="ru-RU" sz="1600" dirty="0"/>
              <a:t> </a:t>
            </a:r>
            <a:r>
              <a:rPr lang="ru-RU" sz="1600" dirty="0" err="1"/>
              <a:t>і</a:t>
            </a:r>
            <a:r>
              <a:rPr lang="ru-RU" sz="1600" dirty="0"/>
              <a:t> </a:t>
            </a:r>
            <a:r>
              <a:rPr lang="ru-RU" sz="1600" dirty="0" err="1"/>
              <a:t>верхній</a:t>
            </a:r>
            <a:r>
              <a:rPr lang="ru-RU" sz="1600" dirty="0"/>
              <a:t> шар літосфери до </a:t>
            </a:r>
            <a:r>
              <a:rPr lang="ru-RU" sz="1600" dirty="0" err="1"/>
              <a:t>глибини</a:t>
            </a:r>
            <a:r>
              <a:rPr lang="ru-RU" sz="1600" dirty="0"/>
              <a:t> 3-11 км на </a:t>
            </a:r>
            <a:r>
              <a:rPr lang="ru-RU" sz="1600" dirty="0" err="1"/>
              <a:t>суші</a:t>
            </a:r>
            <a:r>
              <a:rPr lang="ru-RU" sz="1600" dirty="0"/>
              <a:t> </a:t>
            </a:r>
            <a:r>
              <a:rPr lang="ru-RU" sz="1600" dirty="0" err="1"/>
              <a:t>й</a:t>
            </a:r>
            <a:r>
              <a:rPr lang="ru-RU" sz="1600" dirty="0"/>
              <a:t> 0,5-1,0 км </a:t>
            </a:r>
            <a:r>
              <a:rPr lang="ru-RU" sz="1600" dirty="0" err="1"/>
              <a:t>під</a:t>
            </a:r>
            <a:r>
              <a:rPr lang="ru-RU" sz="1600" dirty="0"/>
              <a:t> дном океану. </a:t>
            </a:r>
            <a:r>
              <a:rPr lang="ru-RU" sz="1600" dirty="0" err="1"/>
              <a:t>Товщина</a:t>
            </a:r>
            <a:r>
              <a:rPr lang="ru-RU" sz="1600" dirty="0"/>
              <a:t> </a:t>
            </a:r>
            <a:r>
              <a:rPr lang="ru-RU" sz="1600" dirty="0" err="1"/>
              <a:t>біосфери</a:t>
            </a:r>
            <a:r>
              <a:rPr lang="ru-RU" sz="1600" dirty="0"/>
              <a:t> на полюсах </a:t>
            </a:r>
            <a:r>
              <a:rPr lang="ru-RU" sz="1600" dirty="0" err="1"/>
              <a:t>Землі</a:t>
            </a:r>
            <a:r>
              <a:rPr lang="ru-RU" sz="1600" dirty="0"/>
              <a:t> </a:t>
            </a:r>
            <a:r>
              <a:rPr lang="ru-RU" sz="1600" dirty="0" err="1"/>
              <a:t>близько</a:t>
            </a:r>
            <a:r>
              <a:rPr lang="ru-RU" sz="1600" dirty="0"/>
              <a:t> 10 км, </a:t>
            </a:r>
            <a:r>
              <a:rPr lang="ru-RU" sz="1600" dirty="0" err="1"/>
              <a:t>наекваторі</a:t>
            </a:r>
            <a:r>
              <a:rPr lang="ru-RU" sz="1600" dirty="0"/>
              <a:t> — 28 км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i="1" u="sng" dirty="0"/>
              <a:t>Атмосфера </a:t>
            </a:r>
            <a:r>
              <a:rPr lang="ru-RU" sz="1600" b="1" i="1" u="sng" dirty="0" err="1"/>
              <a:t>Землі</a:t>
            </a:r>
            <a:r>
              <a:rPr lang="ru-RU" sz="1600" dirty="0"/>
              <a:t> — </a:t>
            </a:r>
            <a:r>
              <a:rPr lang="ru-RU" sz="1600" dirty="0" err="1"/>
              <a:t>найбільш</a:t>
            </a:r>
            <a:r>
              <a:rPr lang="ru-RU" sz="1600" dirty="0"/>
              <a:t> легка </a:t>
            </a:r>
            <a:r>
              <a:rPr lang="ru-RU" sz="1600" dirty="0" err="1"/>
              <a:t>оболонка</a:t>
            </a:r>
            <a:r>
              <a:rPr lang="ru-RU" sz="1600" dirty="0"/>
              <a:t> </a:t>
            </a:r>
            <a:r>
              <a:rPr lang="ru-RU" sz="1600" dirty="0" err="1"/>
              <a:t>Землі</a:t>
            </a:r>
            <a:r>
              <a:rPr lang="ru-RU" sz="1600" dirty="0"/>
              <a:t>,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межує</a:t>
            </a:r>
            <a:r>
              <a:rPr lang="ru-RU" sz="1600" dirty="0"/>
              <a:t> </a:t>
            </a:r>
            <a:r>
              <a:rPr lang="ru-RU" sz="1600" dirty="0" err="1"/>
              <a:t>з</a:t>
            </a:r>
            <a:r>
              <a:rPr lang="ru-RU" sz="1600" dirty="0"/>
              <a:t> </a:t>
            </a:r>
            <a:r>
              <a:rPr lang="ru-RU" sz="1600" dirty="0" err="1"/>
              <a:t>космічним</a:t>
            </a:r>
            <a:r>
              <a:rPr lang="ru-RU" sz="1600" dirty="0"/>
              <a:t> простором; через атмосферу </a:t>
            </a:r>
            <a:r>
              <a:rPr lang="ru-RU" sz="1600" dirty="0" err="1"/>
              <a:t>здійснюється</a:t>
            </a:r>
            <a:r>
              <a:rPr lang="ru-RU" sz="1600" dirty="0"/>
              <a:t> </a:t>
            </a:r>
            <a:r>
              <a:rPr lang="ru-RU" sz="1600" dirty="0" err="1"/>
              <a:t>обмін</a:t>
            </a:r>
            <a:r>
              <a:rPr lang="ru-RU" sz="1600" dirty="0"/>
              <a:t> </a:t>
            </a:r>
            <a:r>
              <a:rPr lang="ru-RU" sz="1600" dirty="0" err="1"/>
              <a:t>речовини</a:t>
            </a:r>
            <a:r>
              <a:rPr lang="ru-RU" sz="1600" dirty="0"/>
              <a:t> </a:t>
            </a:r>
            <a:r>
              <a:rPr lang="ru-RU" sz="1600" dirty="0" err="1"/>
              <a:t>й</a:t>
            </a:r>
            <a:r>
              <a:rPr lang="ru-RU" sz="1600" dirty="0"/>
              <a:t> </a:t>
            </a:r>
            <a:r>
              <a:rPr lang="ru-RU" sz="1600" dirty="0" err="1"/>
              <a:t>енергії</a:t>
            </a:r>
            <a:r>
              <a:rPr lang="ru-RU" sz="1600" dirty="0"/>
              <a:t> </a:t>
            </a:r>
            <a:r>
              <a:rPr lang="ru-RU" sz="1600" dirty="0" err="1"/>
              <a:t>з</a:t>
            </a:r>
            <a:r>
              <a:rPr lang="ru-RU" sz="1600" dirty="0"/>
              <a:t> космосом. </a:t>
            </a:r>
            <a:r>
              <a:rPr lang="ru-RU" sz="1600" dirty="0" err="1"/>
              <a:t>Переважні</a:t>
            </a:r>
            <a:r>
              <a:rPr lang="ru-RU" sz="1600" dirty="0"/>
              <a:t> </a:t>
            </a:r>
            <a:r>
              <a:rPr lang="ru-RU" sz="1600" dirty="0" err="1"/>
              <a:t>елементи</a:t>
            </a:r>
            <a:r>
              <a:rPr lang="ru-RU" sz="1600" dirty="0"/>
              <a:t> </a:t>
            </a:r>
            <a:r>
              <a:rPr lang="ru-RU" sz="1600" dirty="0" err="1"/>
              <a:t>хімічного</a:t>
            </a:r>
            <a:r>
              <a:rPr lang="ru-RU" sz="1600" dirty="0"/>
              <a:t> складу атмосфери: азот — </a:t>
            </a:r>
            <a:r>
              <a:rPr lang="en-US" sz="1600" dirty="0"/>
              <a:t>N</a:t>
            </a:r>
            <a:r>
              <a:rPr lang="ru-RU" sz="1600" baseline="-25000" dirty="0"/>
              <a:t>2</a:t>
            </a:r>
            <a:r>
              <a:rPr lang="ru-RU" sz="1600" dirty="0"/>
              <a:t>(78%),</a:t>
            </a:r>
            <a:r>
              <a:rPr lang="en-US" sz="1600" dirty="0"/>
              <a:t> </a:t>
            </a:r>
            <a:r>
              <a:rPr lang="ru-RU" sz="1600" dirty="0" err="1"/>
              <a:t>кисень</a:t>
            </a:r>
            <a:r>
              <a:rPr lang="ru-RU" sz="1600" dirty="0"/>
              <a:t> — </a:t>
            </a:r>
            <a:r>
              <a:rPr lang="en-US" sz="1600" dirty="0"/>
              <a:t>O</a:t>
            </a:r>
            <a:r>
              <a:rPr lang="ru-RU" sz="1600" baseline="-25000" dirty="0"/>
              <a:t>2</a:t>
            </a:r>
            <a:r>
              <a:rPr lang="en-US" sz="1600" dirty="0"/>
              <a:t> </a:t>
            </a:r>
            <a:r>
              <a:rPr lang="ru-RU" sz="1600" dirty="0"/>
              <a:t>(21%),</a:t>
            </a:r>
            <a:r>
              <a:rPr lang="en-US" sz="1600" dirty="0"/>
              <a:t> </a:t>
            </a:r>
            <a:r>
              <a:rPr lang="ru-RU" sz="1600" dirty="0"/>
              <a:t>аргон — </a:t>
            </a:r>
            <a:r>
              <a:rPr lang="en-US" sz="1600" dirty="0" err="1"/>
              <a:t>Ar</a:t>
            </a:r>
            <a:r>
              <a:rPr lang="ru-RU" sz="1600" dirty="0"/>
              <a:t> (1%),</a:t>
            </a:r>
            <a:r>
              <a:rPr lang="en-US" sz="1600" dirty="0"/>
              <a:t> </a:t>
            </a:r>
            <a:r>
              <a:rPr lang="ru-RU" sz="1600" dirty="0" err="1"/>
              <a:t>вуглекислий</a:t>
            </a:r>
            <a:r>
              <a:rPr lang="ru-RU" sz="1600" dirty="0"/>
              <a:t> газ — </a:t>
            </a:r>
            <a:r>
              <a:rPr lang="en-US" sz="1600" dirty="0"/>
              <a:t>CO</a:t>
            </a:r>
            <a:r>
              <a:rPr lang="ru-RU" sz="1600" baseline="-25000" dirty="0"/>
              <a:t>2</a:t>
            </a:r>
            <a:r>
              <a:rPr lang="en-US" sz="1600" dirty="0"/>
              <a:t> </a:t>
            </a:r>
            <a:r>
              <a:rPr lang="ru-RU" sz="1600" dirty="0"/>
              <a:t>(0,03%)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i="1" u="sng" dirty="0" err="1"/>
              <a:t>Гідросфера</a:t>
            </a:r>
            <a:r>
              <a:rPr lang="ru-RU" sz="1600" dirty="0"/>
              <a:t> — </a:t>
            </a:r>
            <a:r>
              <a:rPr lang="ru-RU" sz="1600" dirty="0" err="1"/>
              <a:t>водяна</a:t>
            </a:r>
            <a:r>
              <a:rPr lang="ru-RU" sz="1600" dirty="0"/>
              <a:t> </a:t>
            </a:r>
            <a:r>
              <a:rPr lang="ru-RU" sz="1600" dirty="0" err="1"/>
              <a:t>оболонка</a:t>
            </a:r>
            <a:r>
              <a:rPr lang="ru-RU" sz="1600" dirty="0"/>
              <a:t> </a:t>
            </a:r>
            <a:r>
              <a:rPr lang="ru-RU" sz="1600" dirty="0" err="1"/>
              <a:t>Землі</a:t>
            </a:r>
            <a:r>
              <a:rPr lang="ru-RU" sz="1600" dirty="0"/>
              <a:t>. У </a:t>
            </a:r>
            <a:r>
              <a:rPr lang="ru-RU" sz="1600" dirty="0" err="1"/>
              <a:t>наслідок</a:t>
            </a:r>
            <a:r>
              <a:rPr lang="ru-RU" sz="1600" dirty="0"/>
              <a:t> </a:t>
            </a:r>
            <a:r>
              <a:rPr lang="ru-RU" sz="1600" dirty="0" err="1"/>
              <a:t>високої</a:t>
            </a:r>
            <a:r>
              <a:rPr lang="ru-RU" sz="1600" dirty="0"/>
              <a:t> </a:t>
            </a:r>
            <a:r>
              <a:rPr lang="ru-RU" sz="1600" dirty="0" err="1"/>
              <a:t>рухливості</a:t>
            </a:r>
            <a:r>
              <a:rPr lang="ru-RU" sz="1600" dirty="0"/>
              <a:t> вода </a:t>
            </a:r>
            <a:r>
              <a:rPr lang="ru-RU" sz="1600" dirty="0" err="1"/>
              <a:t>проникає</a:t>
            </a:r>
            <a:r>
              <a:rPr lang="ru-RU" sz="1600" dirty="0"/>
              <a:t> </a:t>
            </a:r>
            <a:r>
              <a:rPr lang="ru-RU" sz="1600" dirty="0" err="1"/>
              <a:t>повсюдно</a:t>
            </a:r>
            <a:r>
              <a:rPr lang="ru-RU" sz="1600" dirty="0"/>
              <a:t> в </a:t>
            </a:r>
            <a:r>
              <a:rPr lang="ru-RU" sz="1600" dirty="0" err="1"/>
              <a:t>різні</a:t>
            </a:r>
            <a:r>
              <a:rPr lang="ru-RU" sz="1600" dirty="0"/>
              <a:t> </a:t>
            </a:r>
            <a:r>
              <a:rPr lang="ru-RU" sz="1600" dirty="0" err="1"/>
              <a:t>природні</a:t>
            </a:r>
            <a:r>
              <a:rPr lang="ru-RU" sz="1600" dirty="0"/>
              <a:t> </a:t>
            </a:r>
            <a:r>
              <a:rPr lang="ru-RU" sz="1600" dirty="0" err="1"/>
              <a:t>утворення</a:t>
            </a:r>
            <a:r>
              <a:rPr lang="ru-RU" sz="1600" dirty="0"/>
              <a:t>, </a:t>
            </a:r>
            <a:r>
              <a:rPr lang="ru-RU" sz="1600" dirty="0" err="1"/>
              <a:t>навіть</a:t>
            </a:r>
            <a:r>
              <a:rPr lang="ru-RU" sz="1600" dirty="0"/>
              <a:t> </a:t>
            </a:r>
            <a:r>
              <a:rPr lang="ru-RU" sz="1600" dirty="0" err="1"/>
              <a:t>найчистіші</a:t>
            </a:r>
            <a:r>
              <a:rPr lang="ru-RU" sz="1600" dirty="0"/>
              <a:t> </a:t>
            </a:r>
            <a:r>
              <a:rPr lang="ru-RU" sz="1600" dirty="0" err="1"/>
              <a:t>атмосферні</a:t>
            </a:r>
            <a:r>
              <a:rPr lang="ru-RU" sz="1600" dirty="0"/>
              <a:t> води </a:t>
            </a:r>
            <a:r>
              <a:rPr lang="ru-RU" sz="1600" dirty="0" err="1"/>
              <a:t>містять</a:t>
            </a:r>
            <a:r>
              <a:rPr lang="ru-RU" sz="1600" dirty="0"/>
              <a:t> </a:t>
            </a:r>
            <a:r>
              <a:rPr lang="ru-RU" sz="1600" dirty="0" err="1"/>
              <a:t>від</a:t>
            </a:r>
            <a:r>
              <a:rPr lang="ru-RU" sz="1600" dirty="0"/>
              <a:t> 10 до 50 мг/л </a:t>
            </a:r>
            <a:r>
              <a:rPr lang="ru-RU" sz="1600" dirty="0" err="1"/>
              <a:t>розчинних</a:t>
            </a:r>
            <a:r>
              <a:rPr lang="ru-RU" sz="1600" dirty="0"/>
              <a:t> </a:t>
            </a:r>
            <a:r>
              <a:rPr lang="ru-RU" sz="1600" dirty="0" err="1"/>
              <a:t>речовин</a:t>
            </a:r>
            <a:r>
              <a:rPr lang="ru-RU" sz="1600" dirty="0"/>
              <a:t>. </a:t>
            </a:r>
            <a:r>
              <a:rPr lang="ru-RU" sz="1600" dirty="0" err="1"/>
              <a:t>Переважні</a:t>
            </a:r>
            <a:r>
              <a:rPr lang="ru-RU" sz="1600" dirty="0"/>
              <a:t> </a:t>
            </a:r>
            <a:r>
              <a:rPr lang="ru-RU" sz="1600" dirty="0" err="1"/>
              <a:t>елементи</a:t>
            </a:r>
            <a:r>
              <a:rPr lang="ru-RU" sz="1600" dirty="0"/>
              <a:t> </a:t>
            </a:r>
            <a:r>
              <a:rPr lang="ru-RU" sz="1600" dirty="0" err="1"/>
              <a:t>хімічного</a:t>
            </a:r>
            <a:r>
              <a:rPr lang="ru-RU" sz="1600" dirty="0"/>
              <a:t> складу </a:t>
            </a:r>
            <a:r>
              <a:rPr lang="ru-RU" sz="1600" dirty="0" err="1"/>
              <a:t>гідросфери</a:t>
            </a:r>
            <a:r>
              <a:rPr lang="ru-RU" sz="1600" dirty="0"/>
              <a:t> </a:t>
            </a:r>
            <a:r>
              <a:rPr lang="ru-RU" sz="1600" dirty="0" err="1"/>
              <a:t>окрім</a:t>
            </a:r>
            <a:r>
              <a:rPr lang="ru-RU" sz="1600" dirty="0"/>
              <a:t> </a:t>
            </a:r>
            <a:r>
              <a:rPr lang="ru-RU" sz="1600" dirty="0" err="1"/>
              <a:t>власне</a:t>
            </a:r>
            <a:r>
              <a:rPr lang="ru-RU" sz="1600" dirty="0"/>
              <a:t> води: </a:t>
            </a:r>
            <a:r>
              <a:rPr lang="ru-RU" sz="1600" dirty="0" err="1"/>
              <a:t>йони</a:t>
            </a:r>
            <a:r>
              <a:rPr lang="ru-RU" sz="1600" dirty="0"/>
              <a:t> </a:t>
            </a:r>
            <a:r>
              <a:rPr lang="ru-RU" sz="1600" dirty="0" err="1"/>
              <a:t>натрію</a:t>
            </a:r>
            <a:r>
              <a:rPr lang="ru-RU" sz="1600" dirty="0"/>
              <a:t> — </a:t>
            </a:r>
            <a:r>
              <a:rPr lang="en-US" sz="1600" dirty="0"/>
              <a:t>Na</a:t>
            </a:r>
            <a:r>
              <a:rPr lang="ru-RU" sz="1600" baseline="30000" dirty="0"/>
              <a:t>+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магнію</a:t>
            </a:r>
            <a:r>
              <a:rPr lang="ru-RU" sz="1600" dirty="0"/>
              <a:t> — </a:t>
            </a:r>
            <a:r>
              <a:rPr lang="en-US" sz="1600" dirty="0"/>
              <a:t>Mg</a:t>
            </a:r>
            <a:r>
              <a:rPr lang="ru-RU" sz="1600" baseline="30000" dirty="0"/>
              <a:t>2+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кальцію</a:t>
            </a:r>
            <a:r>
              <a:rPr lang="ru-RU" sz="1600" dirty="0"/>
              <a:t> </a:t>
            </a:r>
            <a:r>
              <a:rPr lang="en-US" sz="1600" dirty="0"/>
              <a:t>Ca</a:t>
            </a:r>
            <a:r>
              <a:rPr lang="ru-RU" sz="1600" baseline="30000" dirty="0"/>
              <a:t>2+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/>
              <a:t>хлору — </a:t>
            </a:r>
            <a:r>
              <a:rPr lang="en-US" sz="1600" dirty="0" err="1"/>
              <a:t>Cl</a:t>
            </a:r>
            <a:r>
              <a:rPr lang="ru-RU" sz="1600" baseline="30000" dirty="0"/>
              <a:t>−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сірка</a:t>
            </a:r>
            <a:r>
              <a:rPr lang="ru-RU" sz="1600" dirty="0"/>
              <a:t> — </a:t>
            </a:r>
            <a:r>
              <a:rPr lang="en-US" sz="1600" dirty="0"/>
              <a:t>S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вуглець</a:t>
            </a:r>
            <a:r>
              <a:rPr lang="ru-RU" sz="1600" dirty="0"/>
              <a:t> — </a:t>
            </a:r>
            <a:r>
              <a:rPr lang="en-US" sz="1600" dirty="0"/>
              <a:t>C</a:t>
            </a:r>
            <a:r>
              <a:rPr lang="ru-RU" sz="1600" dirty="0"/>
              <a:t>. </a:t>
            </a:r>
            <a:r>
              <a:rPr lang="ru-RU" sz="1600" dirty="0" err="1"/>
              <a:t>Найважливіша</a:t>
            </a:r>
            <a:r>
              <a:rPr lang="ru-RU" sz="1600" dirty="0"/>
              <a:t> роль в </a:t>
            </a:r>
            <a:r>
              <a:rPr lang="ru-RU" sz="1600" dirty="0" err="1"/>
              <a:t>житті</a:t>
            </a:r>
            <a:r>
              <a:rPr lang="ru-RU" sz="1600" dirty="0"/>
              <a:t> </a:t>
            </a:r>
            <a:r>
              <a:rPr lang="ru-RU" sz="1600" dirty="0" err="1"/>
              <a:t>живих</a:t>
            </a:r>
            <a:r>
              <a:rPr lang="ru-RU" sz="1600" dirty="0"/>
              <a:t> </a:t>
            </a:r>
            <a:r>
              <a:rPr lang="ru-RU" sz="1600" dirty="0" err="1"/>
              <a:t>організмів</a:t>
            </a:r>
            <a:r>
              <a:rPr lang="ru-RU" sz="1600" dirty="0"/>
              <a:t> </a:t>
            </a:r>
            <a:r>
              <a:rPr lang="ru-RU" sz="1600" dirty="0" err="1"/>
              <a:t>належить</a:t>
            </a:r>
            <a:r>
              <a:rPr lang="ru-RU" sz="1600" dirty="0"/>
              <a:t> таким </a:t>
            </a:r>
            <a:r>
              <a:rPr lang="ru-RU" sz="1600" dirty="0" err="1"/>
              <a:t>елементам</a:t>
            </a:r>
            <a:r>
              <a:rPr lang="ru-RU" sz="1600" dirty="0"/>
              <a:t>, як азот — </a:t>
            </a:r>
            <a:r>
              <a:rPr lang="en-US" sz="1600" dirty="0"/>
              <a:t>N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/>
              <a:t>фосфор — </a:t>
            </a:r>
            <a:r>
              <a:rPr lang="en-US" sz="1600" dirty="0"/>
              <a:t>P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калій</a:t>
            </a:r>
            <a:r>
              <a:rPr lang="ru-RU" sz="1600" dirty="0"/>
              <a:t> — </a:t>
            </a:r>
            <a:r>
              <a:rPr lang="en-US" sz="1600" dirty="0"/>
              <a:t>K</a:t>
            </a:r>
            <a:r>
              <a:rPr lang="ru-RU" sz="1600" dirty="0"/>
              <a:t>, </a:t>
            </a:r>
            <a:r>
              <a:rPr lang="ru-RU" sz="1600" dirty="0" err="1"/>
              <a:t>магній</a:t>
            </a:r>
            <a:r>
              <a:rPr lang="ru-RU" sz="1600" dirty="0"/>
              <a:t> — </a:t>
            </a:r>
            <a:r>
              <a:rPr lang="en-US" sz="1600" dirty="0"/>
              <a:t>Mg </a:t>
            </a:r>
            <a:r>
              <a:rPr lang="ru-RU" sz="1600" dirty="0"/>
              <a:t>та </a:t>
            </a:r>
            <a:r>
              <a:rPr lang="ru-RU" sz="1600" dirty="0" err="1"/>
              <a:t>сірка</a:t>
            </a:r>
            <a:r>
              <a:rPr lang="ru-RU" sz="1600" dirty="0"/>
              <a:t> — </a:t>
            </a:r>
            <a:r>
              <a:rPr lang="en-US" sz="1600" dirty="0"/>
              <a:t>S</a:t>
            </a:r>
            <a:r>
              <a:rPr lang="ru-RU" sz="1600" dirty="0"/>
              <a:t>,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засвоюються</a:t>
            </a:r>
            <a:r>
              <a:rPr lang="ru-RU" sz="1600" dirty="0"/>
              <a:t> ними. Головною </a:t>
            </a:r>
            <a:r>
              <a:rPr lang="ru-RU" sz="1600" dirty="0" err="1"/>
              <a:t>особливістю</a:t>
            </a:r>
            <a:r>
              <a:rPr lang="ru-RU" sz="1600" dirty="0"/>
              <a:t> </a:t>
            </a:r>
            <a:r>
              <a:rPr lang="ru-RU" sz="1600" dirty="0" err="1"/>
              <a:t>океанічної</a:t>
            </a:r>
            <a:r>
              <a:rPr lang="ru-RU" sz="1600" dirty="0"/>
              <a:t> води </a:t>
            </a:r>
            <a:r>
              <a:rPr lang="ru-RU" sz="1600" dirty="0" err="1"/>
              <a:t>є</a:t>
            </a:r>
            <a:r>
              <a:rPr lang="ru-RU" sz="1600" dirty="0"/>
              <a:t> те,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основні</a:t>
            </a:r>
            <a:r>
              <a:rPr lang="ru-RU" sz="1600" dirty="0"/>
              <a:t> </a:t>
            </a:r>
            <a:r>
              <a:rPr lang="ru-RU" sz="1600" dirty="0" err="1"/>
              <a:t>іони</a:t>
            </a:r>
            <a:r>
              <a:rPr lang="ru-RU" sz="1600" dirty="0"/>
              <a:t> </a:t>
            </a:r>
            <a:r>
              <a:rPr lang="ru-RU" sz="1600" dirty="0" err="1"/>
              <a:t>характеризуються</a:t>
            </a:r>
            <a:r>
              <a:rPr lang="ru-RU" sz="1600" dirty="0"/>
              <a:t> </a:t>
            </a:r>
            <a:r>
              <a:rPr lang="ru-RU" sz="1600" dirty="0" err="1"/>
              <a:t>постійним</a:t>
            </a:r>
            <a:r>
              <a:rPr lang="ru-RU" sz="1600" dirty="0"/>
              <a:t> </a:t>
            </a:r>
            <a:r>
              <a:rPr lang="ru-RU" sz="1600" dirty="0" err="1"/>
              <a:t>співвідношенням</a:t>
            </a:r>
            <a:r>
              <a:rPr lang="ru-RU" sz="1600" dirty="0"/>
              <a:t> у </a:t>
            </a:r>
            <a:r>
              <a:rPr lang="ru-RU" sz="1600" dirty="0" err="1"/>
              <a:t>всьому</a:t>
            </a:r>
            <a:r>
              <a:rPr lang="ru-RU" sz="1600" dirty="0"/>
              <a:t> </a:t>
            </a:r>
            <a:r>
              <a:rPr lang="ru-RU" sz="1600" dirty="0" err="1"/>
              <a:t>обсязі</a:t>
            </a:r>
            <a:r>
              <a:rPr lang="ru-RU" sz="1600" dirty="0"/>
              <a:t> </a:t>
            </a:r>
            <a:r>
              <a:rPr lang="ru-RU" sz="1600" dirty="0" err="1"/>
              <a:t>світового</a:t>
            </a:r>
            <a:r>
              <a:rPr lang="ru-RU" sz="1600" dirty="0"/>
              <a:t> океану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b="1" i="1" u="sng" dirty="0" err="1"/>
              <a:t>Літосфера</a:t>
            </a:r>
            <a:r>
              <a:rPr lang="ru-RU" sz="1600" dirty="0"/>
              <a:t> — </a:t>
            </a:r>
            <a:r>
              <a:rPr lang="ru-RU" sz="1600" dirty="0" err="1"/>
              <a:t>зовнішня</a:t>
            </a:r>
            <a:r>
              <a:rPr lang="ru-RU" sz="1600" dirty="0"/>
              <a:t> тверда </a:t>
            </a:r>
            <a:r>
              <a:rPr lang="ru-RU" sz="1600" dirty="0" err="1"/>
              <a:t>оболонка</a:t>
            </a:r>
            <a:r>
              <a:rPr lang="ru-RU" sz="1600" dirty="0"/>
              <a:t> </a:t>
            </a:r>
            <a:r>
              <a:rPr lang="ru-RU" sz="1600" dirty="0" err="1"/>
              <a:t>Землі</a:t>
            </a:r>
            <a:r>
              <a:rPr lang="ru-RU" sz="1600" dirty="0"/>
              <a:t>,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складається</a:t>
            </a:r>
            <a:r>
              <a:rPr lang="ru-RU" sz="1600" dirty="0"/>
              <a:t> </a:t>
            </a:r>
            <a:r>
              <a:rPr lang="ru-RU" sz="1600" dirty="0" err="1"/>
              <a:t>з</a:t>
            </a:r>
            <a:r>
              <a:rPr lang="ru-RU" sz="1600" dirty="0"/>
              <a:t> </a:t>
            </a:r>
            <a:r>
              <a:rPr lang="ru-RU" sz="1600" dirty="0" err="1"/>
              <a:t>осадових</a:t>
            </a:r>
            <a:r>
              <a:rPr lang="ru-RU" sz="1600" dirty="0"/>
              <a:t> </a:t>
            </a:r>
            <a:r>
              <a:rPr lang="ru-RU" sz="1600" dirty="0" err="1"/>
              <a:t>і</a:t>
            </a:r>
            <a:r>
              <a:rPr lang="ru-RU" sz="1600" dirty="0"/>
              <a:t> </a:t>
            </a:r>
            <a:r>
              <a:rPr lang="ru-RU" sz="1600" dirty="0" err="1"/>
              <a:t>магматичних</a:t>
            </a:r>
            <a:r>
              <a:rPr lang="ru-RU" sz="1600" dirty="0"/>
              <a:t> </a:t>
            </a:r>
            <a:r>
              <a:rPr lang="ru-RU" sz="1600" dirty="0" err="1"/>
              <a:t>порід</a:t>
            </a:r>
            <a:r>
              <a:rPr lang="ru-RU" sz="1600" dirty="0"/>
              <a:t>. </a:t>
            </a:r>
            <a:r>
              <a:rPr lang="ru-RU" sz="1600" dirty="0" err="1"/>
              <a:t>Поверхневий</a:t>
            </a:r>
            <a:r>
              <a:rPr lang="ru-RU" sz="1600" dirty="0"/>
              <a:t> шар літосфери, у </a:t>
            </a:r>
            <a:r>
              <a:rPr lang="ru-RU" sz="1600" dirty="0" err="1"/>
              <a:t>якому</a:t>
            </a:r>
            <a:r>
              <a:rPr lang="ru-RU" sz="1600" dirty="0"/>
              <a:t> </a:t>
            </a:r>
            <a:r>
              <a:rPr lang="ru-RU" sz="1600" dirty="0" err="1"/>
              <a:t>здійснюється</a:t>
            </a:r>
            <a:r>
              <a:rPr lang="ru-RU" sz="1600" dirty="0"/>
              <a:t> </a:t>
            </a:r>
            <a:r>
              <a:rPr lang="ru-RU" sz="1600" dirty="0" err="1"/>
              <a:t>взаємодія</a:t>
            </a:r>
            <a:r>
              <a:rPr lang="ru-RU" sz="1600" dirty="0"/>
              <a:t> </a:t>
            </a:r>
            <a:r>
              <a:rPr lang="ru-RU" sz="1600" dirty="0" err="1"/>
              <a:t>живої</a:t>
            </a:r>
            <a:r>
              <a:rPr lang="ru-RU" sz="1600" dirty="0"/>
              <a:t> </a:t>
            </a:r>
            <a:r>
              <a:rPr lang="ru-RU" sz="1600" dirty="0" err="1"/>
              <a:t>матерії</a:t>
            </a:r>
            <a:r>
              <a:rPr lang="ru-RU" sz="1600" dirty="0"/>
              <a:t> </a:t>
            </a:r>
            <a:r>
              <a:rPr lang="ru-RU" sz="1600" dirty="0" err="1"/>
              <a:t>з</a:t>
            </a:r>
            <a:r>
              <a:rPr lang="ru-RU" sz="1600" dirty="0"/>
              <a:t> </a:t>
            </a:r>
            <a:r>
              <a:rPr lang="ru-RU" sz="1600" dirty="0" err="1"/>
              <a:t>мінеральною</a:t>
            </a:r>
            <a:r>
              <a:rPr lang="ru-RU" sz="1600" dirty="0"/>
              <a:t> (</a:t>
            </a:r>
            <a:r>
              <a:rPr lang="ru-RU" sz="1600" dirty="0" err="1"/>
              <a:t>неорганічною</a:t>
            </a:r>
            <a:r>
              <a:rPr lang="ru-RU" sz="1600" dirty="0"/>
              <a:t>), </a:t>
            </a:r>
            <a:r>
              <a:rPr lang="ru-RU" sz="1600" dirty="0" err="1"/>
              <a:t>являє</a:t>
            </a:r>
            <a:r>
              <a:rPr lang="ru-RU" sz="1600" dirty="0"/>
              <a:t> </a:t>
            </a:r>
            <a:r>
              <a:rPr lang="ru-RU" sz="1600" dirty="0" err="1"/>
              <a:t>собоюґрунт</a:t>
            </a:r>
            <a:r>
              <a:rPr lang="ru-RU" sz="1600" dirty="0"/>
              <a:t>. </a:t>
            </a:r>
            <a:r>
              <a:rPr lang="ru-RU" sz="1600" dirty="0" err="1"/>
              <a:t>Залишки</a:t>
            </a:r>
            <a:r>
              <a:rPr lang="ru-RU" sz="1600" dirty="0"/>
              <a:t> </a:t>
            </a:r>
            <a:r>
              <a:rPr lang="ru-RU" sz="1600" dirty="0" err="1"/>
              <a:t>організмів</a:t>
            </a:r>
            <a:r>
              <a:rPr lang="ru-RU" sz="1600" dirty="0"/>
              <a:t> </a:t>
            </a:r>
            <a:r>
              <a:rPr lang="ru-RU" sz="1600" dirty="0" err="1"/>
              <a:t>після</a:t>
            </a:r>
            <a:r>
              <a:rPr lang="ru-RU" sz="1600" dirty="0"/>
              <a:t> </a:t>
            </a:r>
            <a:r>
              <a:rPr lang="ru-RU" sz="1600" dirty="0" err="1"/>
              <a:t>розкладання</a:t>
            </a:r>
            <a:r>
              <a:rPr lang="ru-RU" sz="1600" dirty="0"/>
              <a:t> </a:t>
            </a:r>
            <a:r>
              <a:rPr lang="ru-RU" sz="1600" dirty="0" err="1"/>
              <a:t>переходять</a:t>
            </a:r>
            <a:r>
              <a:rPr lang="ru-RU" sz="1600" dirty="0"/>
              <a:t> у гумус (</a:t>
            </a:r>
            <a:r>
              <a:rPr lang="ru-RU" sz="1600" dirty="0" err="1"/>
              <a:t>родючу</a:t>
            </a:r>
            <a:r>
              <a:rPr lang="ru-RU" sz="1600" dirty="0"/>
              <a:t> </a:t>
            </a:r>
            <a:r>
              <a:rPr lang="ru-RU" sz="1600" dirty="0" err="1"/>
              <a:t>частину</a:t>
            </a:r>
            <a:r>
              <a:rPr lang="ru-RU" sz="1600" dirty="0"/>
              <a:t> </a:t>
            </a:r>
            <a:r>
              <a:rPr lang="ru-RU" sz="1600" dirty="0" err="1"/>
              <a:t>ґрунту</a:t>
            </a:r>
            <a:r>
              <a:rPr lang="ru-RU" sz="1600" dirty="0"/>
              <a:t>). </a:t>
            </a:r>
            <a:r>
              <a:rPr lang="ru-RU" sz="1600" dirty="0" err="1"/>
              <a:t>Складовими</a:t>
            </a:r>
            <a:r>
              <a:rPr lang="ru-RU" sz="1600" dirty="0"/>
              <a:t> </a:t>
            </a:r>
            <a:r>
              <a:rPr lang="ru-RU" sz="1600" dirty="0" err="1"/>
              <a:t>частинами</a:t>
            </a:r>
            <a:r>
              <a:rPr lang="ru-RU" sz="1600" dirty="0"/>
              <a:t> </a:t>
            </a:r>
            <a:r>
              <a:rPr lang="ru-RU" sz="1600" dirty="0" err="1"/>
              <a:t>ґрунту</a:t>
            </a:r>
            <a:r>
              <a:rPr lang="ru-RU" sz="1600" dirty="0"/>
              <a:t> </a:t>
            </a:r>
            <a:r>
              <a:rPr lang="ru-RU" sz="1600" dirty="0" err="1"/>
              <a:t>служать</a:t>
            </a:r>
            <a:r>
              <a:rPr lang="ru-RU" sz="1600" dirty="0"/>
              <a:t> </a:t>
            </a:r>
            <a:r>
              <a:rPr lang="ru-RU" sz="1600" dirty="0" err="1"/>
              <a:t>мінерали</a:t>
            </a:r>
            <a:r>
              <a:rPr lang="ru-RU" sz="1600" dirty="0"/>
              <a:t>, </a:t>
            </a:r>
            <a:r>
              <a:rPr lang="ru-RU" sz="1600" dirty="0" err="1"/>
              <a:t>органічні</a:t>
            </a:r>
            <a:r>
              <a:rPr lang="ru-RU" sz="1600" dirty="0"/>
              <a:t> </a:t>
            </a:r>
            <a:r>
              <a:rPr lang="ru-RU" sz="1600" dirty="0" err="1"/>
              <a:t>речовини</a:t>
            </a:r>
            <a:r>
              <a:rPr lang="ru-RU" sz="1600" dirty="0"/>
              <a:t>, </a:t>
            </a:r>
            <a:r>
              <a:rPr lang="ru-RU" sz="1600" dirty="0" err="1"/>
              <a:t>живі</a:t>
            </a:r>
            <a:r>
              <a:rPr lang="ru-RU" sz="1600" dirty="0"/>
              <a:t> </a:t>
            </a:r>
            <a:r>
              <a:rPr lang="ru-RU" sz="1600" dirty="0" err="1"/>
              <a:t>організми</a:t>
            </a:r>
            <a:r>
              <a:rPr lang="ru-RU" sz="1600" dirty="0"/>
              <a:t>, вода, гази. </a:t>
            </a:r>
            <a:r>
              <a:rPr lang="ru-RU" sz="1600" dirty="0" err="1"/>
              <a:t>Педосфера</a:t>
            </a:r>
            <a:r>
              <a:rPr lang="ru-RU" sz="1600" dirty="0"/>
              <a:t> — </a:t>
            </a:r>
            <a:r>
              <a:rPr lang="ru-RU" sz="1600" dirty="0" err="1"/>
              <a:t>ґрунтова</a:t>
            </a:r>
            <a:r>
              <a:rPr lang="ru-RU" sz="1600" dirty="0"/>
              <a:t> </a:t>
            </a:r>
            <a:r>
              <a:rPr lang="ru-RU" sz="1600" dirty="0" err="1"/>
              <a:t>оболонка</a:t>
            </a:r>
            <a:r>
              <a:rPr lang="ru-RU" sz="1600" dirty="0"/>
              <a:t> </a:t>
            </a:r>
            <a:r>
              <a:rPr lang="ru-RU" sz="1600" dirty="0" err="1"/>
              <a:t>планети</a:t>
            </a:r>
            <a:r>
              <a:rPr lang="ru-RU" sz="1600" dirty="0"/>
              <a:t>, </a:t>
            </a:r>
            <a:r>
              <a:rPr lang="ru-RU" sz="1600" dirty="0" err="1"/>
              <a:t>повністю</a:t>
            </a:r>
            <a:r>
              <a:rPr lang="ru-RU" sz="1600" dirty="0"/>
              <a:t> </a:t>
            </a:r>
            <a:r>
              <a:rPr lang="ru-RU" sz="1600" dirty="0" err="1"/>
              <a:t>просякнута</a:t>
            </a:r>
            <a:r>
              <a:rPr lang="ru-RU" sz="1600" dirty="0"/>
              <a:t> </a:t>
            </a:r>
            <a:r>
              <a:rPr lang="ru-RU" sz="1600" dirty="0" err="1"/>
              <a:t>живими</a:t>
            </a:r>
            <a:r>
              <a:rPr lang="ru-RU" sz="1600" dirty="0"/>
              <a:t> </a:t>
            </a:r>
            <a:r>
              <a:rPr lang="ru-RU" sz="1600" dirty="0" err="1"/>
              <a:t>організмами</a:t>
            </a:r>
            <a:r>
              <a:rPr lang="ru-RU" sz="1600" dirty="0"/>
              <a:t> та </a:t>
            </a:r>
            <a:r>
              <a:rPr lang="ru-RU" sz="1600" dirty="0" err="1"/>
              <a:t>складається</a:t>
            </a:r>
            <a:r>
              <a:rPr lang="ru-RU" sz="1600" dirty="0"/>
              <a:t> </a:t>
            </a:r>
            <a:r>
              <a:rPr lang="ru-RU" sz="1600" dirty="0" err="1"/>
              <a:t>з</a:t>
            </a:r>
            <a:r>
              <a:rPr lang="ru-RU" sz="1600" dirty="0"/>
              <a:t> </a:t>
            </a:r>
            <a:r>
              <a:rPr lang="ru-RU" sz="1600" dirty="0" err="1"/>
              <a:t>продуктів</a:t>
            </a:r>
            <a:r>
              <a:rPr lang="ru-RU" sz="1600" dirty="0"/>
              <a:t> </a:t>
            </a:r>
            <a:r>
              <a:rPr lang="ru-RU" sz="1600" dirty="0" err="1"/>
              <a:t>їх</a:t>
            </a:r>
            <a:r>
              <a:rPr lang="ru-RU" sz="1600" dirty="0"/>
              <a:t> </a:t>
            </a:r>
            <a:r>
              <a:rPr lang="ru-RU" sz="1600" dirty="0" err="1"/>
              <a:t>життєдіяльності</a:t>
            </a:r>
            <a:r>
              <a:rPr lang="ru-RU" sz="1600" dirty="0"/>
              <a:t>. </a:t>
            </a:r>
            <a:r>
              <a:rPr lang="ru-RU" sz="1600" dirty="0" err="1"/>
              <a:t>Переважні</a:t>
            </a:r>
            <a:r>
              <a:rPr lang="ru-RU" sz="1600" dirty="0"/>
              <a:t> </a:t>
            </a:r>
            <a:r>
              <a:rPr lang="ru-RU" sz="1600" dirty="0" err="1"/>
              <a:t>елементи</a:t>
            </a:r>
            <a:r>
              <a:rPr lang="ru-RU" sz="1600" dirty="0"/>
              <a:t> </a:t>
            </a:r>
            <a:r>
              <a:rPr lang="ru-RU" sz="1600" dirty="0" err="1"/>
              <a:t>хімічного</a:t>
            </a:r>
            <a:r>
              <a:rPr lang="ru-RU" sz="1600" dirty="0"/>
              <a:t> складу літосфери: </a:t>
            </a:r>
            <a:r>
              <a:rPr lang="ru-RU" sz="1600" dirty="0" err="1"/>
              <a:t>кисень</a:t>
            </a:r>
            <a:r>
              <a:rPr lang="ru-RU" sz="1600" dirty="0"/>
              <a:t> — </a:t>
            </a:r>
            <a:r>
              <a:rPr lang="en-US" sz="1600" dirty="0"/>
              <a:t>O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кремній</a:t>
            </a:r>
            <a:r>
              <a:rPr lang="ru-RU" sz="1600" dirty="0"/>
              <a:t> — </a:t>
            </a:r>
            <a:r>
              <a:rPr lang="en-US" sz="1600" dirty="0"/>
              <a:t>Si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алюміній</a:t>
            </a:r>
            <a:r>
              <a:rPr lang="ru-RU" sz="1600" dirty="0"/>
              <a:t> — </a:t>
            </a:r>
            <a:r>
              <a:rPr lang="en-US" sz="1600" dirty="0"/>
              <a:t>Al</a:t>
            </a:r>
            <a:r>
              <a:rPr lang="ru-RU" sz="1600" dirty="0"/>
              <a:t>,</a:t>
            </a:r>
            <a:r>
              <a:rPr lang="en-US" sz="1600" dirty="0"/>
              <a:t> </a:t>
            </a:r>
            <a:r>
              <a:rPr lang="ru-RU" sz="1600" dirty="0" err="1"/>
              <a:t>залізо</a:t>
            </a:r>
            <a:r>
              <a:rPr lang="ru-RU" sz="1600" dirty="0"/>
              <a:t> — </a:t>
            </a:r>
            <a:r>
              <a:rPr lang="en-US" sz="1600" dirty="0"/>
              <a:t>Fe</a:t>
            </a:r>
            <a:r>
              <a:rPr lang="ru-RU" sz="1600" dirty="0"/>
              <a:t>, </a:t>
            </a:r>
            <a:r>
              <a:rPr lang="ru-RU" sz="1600" dirty="0" err="1"/>
              <a:t>кальцій</a:t>
            </a:r>
            <a:r>
              <a:rPr lang="ru-RU" sz="1600" dirty="0"/>
              <a:t> — </a:t>
            </a:r>
            <a:r>
              <a:rPr lang="en-US" sz="1600" dirty="0"/>
              <a:t>Ca</a:t>
            </a:r>
            <a:r>
              <a:rPr lang="ru-RU" sz="1600" dirty="0"/>
              <a:t>, </a:t>
            </a:r>
            <a:r>
              <a:rPr lang="ru-RU" sz="1600" dirty="0" err="1"/>
              <a:t>магній</a:t>
            </a:r>
            <a:r>
              <a:rPr lang="ru-RU" sz="1600" dirty="0"/>
              <a:t> — </a:t>
            </a:r>
            <a:r>
              <a:rPr lang="en-US" sz="1600" dirty="0"/>
              <a:t>Mg</a:t>
            </a:r>
            <a:r>
              <a:rPr lang="ru-RU" sz="1600" dirty="0"/>
              <a:t>, </a:t>
            </a:r>
            <a:r>
              <a:rPr lang="ru-RU" sz="1600" dirty="0" err="1"/>
              <a:t>натрій</a:t>
            </a:r>
            <a:r>
              <a:rPr lang="ru-RU" sz="1600" dirty="0"/>
              <a:t> — </a:t>
            </a:r>
            <a:r>
              <a:rPr lang="en-US" sz="1600" dirty="0"/>
              <a:t>Na</a:t>
            </a:r>
            <a:r>
              <a:rPr lang="ru-RU" sz="1600" dirty="0"/>
              <a:t>, </a:t>
            </a:r>
            <a:r>
              <a:rPr lang="ru-RU" sz="1600" dirty="0" err="1"/>
              <a:t>калій</a:t>
            </a:r>
            <a:r>
              <a:rPr lang="ru-RU" sz="1600" dirty="0"/>
              <a:t> — </a:t>
            </a:r>
            <a:r>
              <a:rPr lang="en-US" sz="1600" dirty="0"/>
              <a:t>K </a:t>
            </a:r>
            <a:endParaRPr lang="ru-RU" sz="1600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Межі біосфери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803911"/>
            <a:ext cx="8229600" cy="1054089"/>
          </a:xfrm>
        </p:spPr>
        <p:txBody>
          <a:bodyPr/>
          <a:lstStyle/>
          <a:p>
            <a:pPr>
              <a:buNone/>
            </a:pPr>
            <a:r>
              <a:rPr lang="uk-UA" sz="2400" dirty="0" smtClean="0"/>
              <a:t>      Біосфера займає нижній шар атмосфери(10 км), всю гідросферу(11км) і верхній шар земної кори(15 км).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785926"/>
            <a:ext cx="3643306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785926"/>
            <a:ext cx="3500462" cy="3429023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КОЛООБІГ РЕЧОВИН В БІОСФЕРІ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72074"/>
            <a:ext cx="8229600" cy="107157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sz="2900" dirty="0" smtClean="0"/>
              <a:t>    Біогеохімічні цикли це переміщення біогенних елементів від одного компоненту біосфери до інших. На певних етапах цього кругообігу вони входять до складу живої речовини.</a:t>
            </a:r>
          </a:p>
          <a:p>
            <a:endParaRPr lang="ru-RU" dirty="0"/>
          </a:p>
        </p:txBody>
      </p:sp>
      <p:pic>
        <p:nvPicPr>
          <p:cNvPr id="3074" name="Picture 2" descr="D:\My projects\My lessons\English\Irina\1311079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386" y="1714488"/>
            <a:ext cx="4581928" cy="3252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My projects\My lessons\English\Irina\Мал._2._Колообіг_вод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93" y="1714488"/>
            <a:ext cx="4086225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біогеохімічний цикл карбону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858180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біогеохімічний цикл </a:t>
            </a:r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оксигену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і нітрогену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571744"/>
            <a:ext cx="3819037" cy="3143272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2571744"/>
            <a:ext cx="4345811" cy="3143272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000760" y="2071678"/>
            <a:ext cx="3071834" cy="27860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2071678"/>
            <a:ext cx="3000396" cy="27860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234" y="2071678"/>
            <a:ext cx="2857488" cy="27860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Роль організмів у перетворенні оболонок Землі </a:t>
            </a:r>
            <a:endParaRPr lang="ru-RU" sz="4000" dirty="0"/>
          </a:p>
        </p:txBody>
      </p:sp>
      <p:pic>
        <p:nvPicPr>
          <p:cNvPr id="4098" name="Picture 2" descr="D:\My projects\My lessons\English\Irina\350px-Priroda5_2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2384539" cy="1778184"/>
          </a:xfrm>
          <a:prstGeom prst="ellipse">
            <a:avLst/>
          </a:prstGeom>
          <a:ln w="381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D:\My projects\My lessons\English\Irina\geo_evropa4_te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8665" y="2428868"/>
            <a:ext cx="2667781" cy="1714512"/>
          </a:xfrm>
          <a:prstGeom prst="ellipse">
            <a:avLst/>
          </a:prstGeom>
          <a:ln w="762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266" y="2183605"/>
            <a:ext cx="2928958" cy="1602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-32" y="4242207"/>
            <a:ext cx="2857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створення осадових порід </a:t>
            </a:r>
          </a:p>
          <a:p>
            <a:pPr algn="ctr"/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428625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ґрунтоутворення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39735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підтримання сталості газового складу атмосфери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281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БІОСФЕРА</vt:lpstr>
      <vt:lpstr>Що таке біосфера?</vt:lpstr>
      <vt:lpstr>Історія</vt:lpstr>
      <vt:lpstr>Слайд 4</vt:lpstr>
      <vt:lpstr>Межі біосфери</vt:lpstr>
      <vt:lpstr>КОЛООБІГ РЕЧОВИН В БІОСФЕРІ</vt:lpstr>
      <vt:lpstr>біогеохімічний цикл карбону </vt:lpstr>
      <vt:lpstr>біогеохімічний цикл оксигену і нітрогену</vt:lpstr>
      <vt:lpstr>Роль організмів у перетворенні оболонок Землі </vt:lpstr>
      <vt:lpstr>Основні положення вчення В. І. Вернадського про біосферу </vt:lpstr>
      <vt:lpstr>Слайд 11</vt:lpstr>
      <vt:lpstr>Взаємодія з іншими оболонками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БІОСФЕРА</dc:title>
  <dc:creator>tari4ok</dc:creator>
  <cp:lastModifiedBy>tari4ok</cp:lastModifiedBy>
  <cp:revision>9</cp:revision>
  <dcterms:created xsi:type="dcterms:W3CDTF">2014-03-28T06:51:27Z</dcterms:created>
  <dcterms:modified xsi:type="dcterms:W3CDTF">2014-05-16T05:44:37Z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423570</vt:lpwstr>
  </property>
  <property fmtid="{D5CDD505-2E9C-101B-9397-08002B2CF9AE}" name="NXPowerLiteVersion" pid="3">
    <vt:lpwstr>D4.1.4</vt:lpwstr>
  </property>
</Properties>
</file>